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4" r:id="rId4"/>
    <p:sldId id="288" r:id="rId5"/>
    <p:sldId id="290" r:id="rId6"/>
    <p:sldId id="291" r:id="rId7"/>
    <p:sldId id="300" r:id="rId8"/>
    <p:sldId id="296" r:id="rId9"/>
    <p:sldId id="301" r:id="rId10"/>
    <p:sldId id="295" r:id="rId11"/>
    <p:sldId id="297" r:id="rId12"/>
    <p:sldId id="302" r:id="rId13"/>
    <p:sldId id="303" r:id="rId14"/>
    <p:sldId id="304" r:id="rId15"/>
    <p:sldId id="273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8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74B4"/>
    <a:srgbClr val="005DA2"/>
    <a:srgbClr val="5475B2"/>
    <a:srgbClr val="FFC400"/>
    <a:srgbClr val="B4C2DD"/>
    <a:srgbClr val="96AACF"/>
    <a:srgbClr val="85CA3A"/>
    <a:srgbClr val="A52626"/>
    <a:srgbClr val="4B96B9"/>
    <a:srgbClr val="01B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3" autoAdjust="0"/>
    <p:restoredTop sz="94624" autoAdjust="0"/>
  </p:normalViewPr>
  <p:slideViewPr>
    <p:cSldViewPr snapToGrid="0">
      <p:cViewPr varScale="1">
        <p:scale>
          <a:sx n="110" d="100"/>
          <a:sy n="110" d="100"/>
        </p:scale>
        <p:origin x="558" y="72"/>
      </p:cViewPr>
      <p:guideLst>
        <p:guide orient="horz" pos="2158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662CDA-D42D-4AE2-BA2B-6FD505FA3DC6}" type="datetimeFigureOut">
              <a:rPr lang="zh-CN" altLang="en-US" smtClean="0"/>
              <a:t>2017/6/30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F447B5-4412-430D-98FD-99D4ADD9DD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0223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741CB-2405-4570-99DA-5F170549261E}" type="datetimeFigureOut">
              <a:rPr lang="zh-CN" altLang="en-US" smtClean="0"/>
              <a:t>2017/6/30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B181F-DFFC-4982-BFBB-4C3267591D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741CB-2405-4570-99DA-5F170549261E}" type="datetimeFigureOut">
              <a:rPr lang="zh-CN" altLang="en-US" smtClean="0"/>
              <a:t>2017/6/30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B181F-DFFC-4982-BFBB-4C3267591D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741CB-2405-4570-99DA-5F170549261E}" type="datetimeFigureOut">
              <a:rPr lang="zh-CN" altLang="en-US" smtClean="0"/>
              <a:t>2017/6/30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B181F-DFFC-4982-BFBB-4C3267591D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741CB-2405-4570-99DA-5F170549261E}" type="datetimeFigureOut">
              <a:rPr lang="zh-CN" altLang="en-US" smtClean="0"/>
              <a:t>2017/6/30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B181F-DFFC-4982-BFBB-4C3267591D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741CB-2405-4570-99DA-5F170549261E}" type="datetimeFigureOut">
              <a:rPr lang="zh-CN" altLang="en-US" smtClean="0"/>
              <a:t>2017/6/30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B181F-DFFC-4982-BFBB-4C3267591D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741CB-2405-4570-99DA-5F170549261E}" type="datetimeFigureOut">
              <a:rPr lang="zh-CN" altLang="en-US" smtClean="0"/>
              <a:t>2017/6/30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B181F-DFFC-4982-BFBB-4C3267591D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741CB-2405-4570-99DA-5F170549261E}" type="datetimeFigureOut">
              <a:rPr lang="zh-CN" altLang="en-US" smtClean="0"/>
              <a:t>2017/6/30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B181F-DFFC-4982-BFBB-4C3267591D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741CB-2405-4570-99DA-5F170549261E}" type="datetimeFigureOut">
              <a:rPr lang="zh-CN" altLang="en-US" smtClean="0"/>
              <a:t>2017/6/30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B181F-DFFC-4982-BFBB-4C3267591D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741CB-2405-4570-99DA-5F170549261E}" type="datetimeFigureOut">
              <a:rPr lang="zh-CN" altLang="en-US" smtClean="0"/>
              <a:t>2017/6/30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B181F-DFFC-4982-BFBB-4C3267591D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741CB-2405-4570-99DA-5F170549261E}" type="datetimeFigureOut">
              <a:rPr lang="zh-CN" altLang="en-US" smtClean="0"/>
              <a:t>2017/6/30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B181F-DFFC-4982-BFBB-4C3267591D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741CB-2405-4570-99DA-5F170549261E}" type="datetimeFigureOut">
              <a:rPr lang="zh-CN" altLang="en-US" smtClean="0"/>
              <a:t>2017/6/30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B181F-DFFC-4982-BFBB-4C3267591D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741CB-2405-4570-99DA-5F170549261E}" type="datetimeFigureOut">
              <a:rPr lang="zh-CN" altLang="en-US" smtClean="0"/>
              <a:t>2017/6/30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8B181F-DFFC-4982-BFBB-4C3267591D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4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893089" y="2707355"/>
            <a:ext cx="582723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sz="88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部署</a:t>
            </a:r>
            <a:r>
              <a:rPr sz="88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网络版</a:t>
            </a:r>
            <a:endParaRPr lang="zh-CN" altLang="en-US" sz="88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987310" y="1006044"/>
            <a:ext cx="76033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sz="40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年状态数据采集与管理系统</a:t>
            </a:r>
            <a:endParaRPr lang="zh-CN" altLang="en-US" sz="40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995681" y="5355232"/>
            <a:ext cx="5724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全国教学工作诊断与改进专家委员会平台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小组：徐相林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>
          <a:xfrm>
            <a:off x="196464" y="161571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www.1ppt.com/moban/     </a:t>
            </a:r>
            <a:r>
              <a:rPr lang="zh-CN" altLang="en-US" sz="100" dirty="0">
                <a:solidFill>
                  <a:schemeClr val="bg1"/>
                </a:solidFill>
              </a:rPr>
              <a:t>行业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www.1ppt.com/hangye/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节日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www.1ppt.com/jieri/           PPT</a:t>
            </a:r>
            <a:r>
              <a:rPr lang="zh-CN" altLang="en-US" sz="100" dirty="0">
                <a:solidFill>
                  <a:schemeClr val="bg1"/>
                </a:solidFill>
              </a:rPr>
              <a:t>素材下载：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www.1ppt.com/sucai/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背景图片：</a:t>
            </a:r>
            <a:r>
              <a:rPr lang="en-US" altLang="zh-CN" sz="100" dirty="0">
                <a:solidFill>
                  <a:schemeClr val="bg1"/>
                </a:solidFill>
              </a:rPr>
              <a:t>www.1ppt.com/beijing/      PPT</a:t>
            </a:r>
            <a:r>
              <a:rPr lang="zh-CN" altLang="en-US" sz="100" dirty="0">
                <a:solidFill>
                  <a:schemeClr val="bg1"/>
                </a:solidFill>
              </a:rPr>
              <a:t>图表下载：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www.1ppt.com/tubiao/    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优秀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        PPT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www.1ppt.com/powerpoint/      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Word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www.1ppt.com/word/              Excel</a:t>
            </a:r>
            <a:r>
              <a:rPr lang="zh-CN" altLang="en-US" sz="100" dirty="0">
                <a:solidFill>
                  <a:schemeClr val="bg1"/>
                </a:solidFill>
              </a:rPr>
              <a:t>教程：</a:t>
            </a:r>
            <a:r>
              <a:rPr lang="en-US" altLang="zh-CN" sz="100" dirty="0">
                <a:solidFill>
                  <a:schemeClr val="bg1"/>
                </a:solidFill>
              </a:rPr>
              <a:t>www.1ppt.com/excel/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资料下载：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www.1ppt.com/ziliao/                PPT</a:t>
            </a:r>
            <a:r>
              <a:rPr lang="zh-CN" altLang="en-US" sz="100" dirty="0">
                <a:solidFill>
                  <a:schemeClr val="bg1"/>
                </a:solidFill>
              </a:rPr>
              <a:t>课件下载：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www.1ppt.com/kejian/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范文下载：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www.1ppt.com/fanwen/             </a:t>
            </a:r>
            <a:r>
              <a:rPr lang="zh-CN" altLang="en-US" sz="100" dirty="0">
                <a:solidFill>
                  <a:schemeClr val="bg1"/>
                </a:solidFill>
              </a:rPr>
              <a:t>试卷下载：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www.1ppt.com/shiti/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教案下载：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www.1ppt.com/jiaoan/  </a:t>
            </a:r>
            <a:r>
              <a:rPr lang="en-US" altLang="zh-CN" sz="100" dirty="0" smtClean="0">
                <a:solidFill>
                  <a:schemeClr val="bg1"/>
                </a:solidFill>
              </a:rPr>
              <a:t>      PPT</a:t>
            </a:r>
            <a:r>
              <a:rPr lang="zh-CN" altLang="en-US" sz="100" dirty="0" smtClean="0">
                <a:solidFill>
                  <a:schemeClr val="bg1"/>
                </a:solidFill>
              </a:rPr>
              <a:t>论坛：</a:t>
            </a:r>
            <a:r>
              <a:rPr lang="en-US" altLang="zh-CN" sz="100" dirty="0" smtClean="0">
                <a:solidFill>
                  <a:schemeClr val="bg1"/>
                </a:solidFill>
              </a:rPr>
              <a:t>www.1ppt.cn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 </a:t>
            </a:r>
            <a:endParaRPr lang="zh-CN" altLang="en-US" sz="100" dirty="0">
              <a:solidFill>
                <a:schemeClr val="bg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-1" y="0"/>
            <a:ext cx="3004458" cy="6858000"/>
          </a:xfrm>
          <a:prstGeom prst="rect">
            <a:avLst/>
          </a:pr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10992" y="2653218"/>
            <a:ext cx="19812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</a:t>
            </a:r>
            <a:r>
              <a:rPr lang="en-US" altLang="zh-CN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en-US" altLang="zh-CN" sz="4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4824673" y="1351538"/>
            <a:ext cx="5055927" cy="523220"/>
            <a:chOff x="4824673" y="1351538"/>
            <a:chExt cx="5055927" cy="523220"/>
          </a:xfrm>
        </p:grpSpPr>
        <p:sp>
          <p:nvSpPr>
            <p:cNvPr id="6" name="圆角矩形 5"/>
            <p:cNvSpPr/>
            <p:nvPr/>
          </p:nvSpPr>
          <p:spPr>
            <a:xfrm>
              <a:off x="5776685" y="1387672"/>
              <a:ext cx="4103915" cy="466528"/>
            </a:xfrm>
            <a:prstGeom prst="roundRect">
              <a:avLst/>
            </a:prstGeom>
            <a:solidFill>
              <a:srgbClr val="005DA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824673" y="1351538"/>
              <a:ext cx="726638" cy="523220"/>
              <a:chOff x="4745153" y="1391697"/>
              <a:chExt cx="704393" cy="507201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8" name="KSO_Shape"/>
              <p:cNvSpPr/>
              <p:nvPr/>
            </p:nvSpPr>
            <p:spPr>
              <a:xfrm rot="16200000">
                <a:off x="4891315" y="1292879"/>
                <a:ext cx="412070" cy="704393"/>
              </a:xfrm>
              <a:custGeom>
                <a:avLst/>
                <a:gdLst/>
                <a:ahLst/>
                <a:cxnLst/>
                <a:rect l="l" t="t" r="r" b="b"/>
                <a:pathLst>
                  <a:path w="559792" h="955625">
                    <a:moveTo>
                      <a:pt x="279896" y="194422"/>
                    </a:moveTo>
                    <a:cubicBezTo>
                      <a:pt x="168660" y="194422"/>
                      <a:pt x="78485" y="284596"/>
                      <a:pt x="78485" y="395833"/>
                    </a:cubicBezTo>
                    <a:cubicBezTo>
                      <a:pt x="78485" y="507069"/>
                      <a:pt x="168660" y="597244"/>
                      <a:pt x="279896" y="597244"/>
                    </a:cubicBezTo>
                    <a:cubicBezTo>
                      <a:pt x="391133" y="597244"/>
                      <a:pt x="481307" y="507069"/>
                      <a:pt x="481307" y="395833"/>
                    </a:cubicBezTo>
                    <a:cubicBezTo>
                      <a:pt x="481307" y="284596"/>
                      <a:pt x="391133" y="194422"/>
                      <a:pt x="279896" y="194422"/>
                    </a:cubicBezTo>
                    <a:close/>
                    <a:moveTo>
                      <a:pt x="279896" y="0"/>
                    </a:moveTo>
                    <a:cubicBezTo>
                      <a:pt x="381198" y="-1"/>
                      <a:pt x="482501" y="38646"/>
                      <a:pt x="559792" y="115937"/>
                    </a:cubicBezTo>
                    <a:cubicBezTo>
                      <a:pt x="714375" y="270519"/>
                      <a:pt x="714375" y="521146"/>
                      <a:pt x="559792" y="675729"/>
                    </a:cubicBezTo>
                    <a:lnTo>
                      <a:pt x="279896" y="955625"/>
                    </a:lnTo>
                    <a:lnTo>
                      <a:pt x="0" y="675729"/>
                    </a:lnTo>
                    <a:cubicBezTo>
                      <a:pt x="-154583" y="521146"/>
                      <a:pt x="-154583" y="270519"/>
                      <a:pt x="0" y="115937"/>
                    </a:cubicBezTo>
                    <a:cubicBezTo>
                      <a:pt x="77291" y="38646"/>
                      <a:pt x="178594" y="-1"/>
                      <a:pt x="279896" y="0"/>
                    </a:cubicBezTo>
                    <a:close/>
                  </a:path>
                </a:pathLst>
              </a:custGeom>
              <a:solidFill>
                <a:srgbClr val="005D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32400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4830268" y="1391697"/>
                <a:ext cx="393455" cy="507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" name="矩形 1"/>
          <p:cNvSpPr/>
          <p:nvPr/>
        </p:nvSpPr>
        <p:spPr>
          <a:xfrm>
            <a:off x="7229202" y="1423607"/>
            <a:ext cx="11988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安装配置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4839914" y="3167638"/>
            <a:ext cx="5055926" cy="521970"/>
            <a:chOff x="4824674" y="1351538"/>
            <a:chExt cx="5055926" cy="521970"/>
          </a:xfrm>
        </p:grpSpPr>
        <p:sp>
          <p:nvSpPr>
            <p:cNvPr id="11" name="圆角矩形 10"/>
            <p:cNvSpPr/>
            <p:nvPr/>
          </p:nvSpPr>
          <p:spPr>
            <a:xfrm>
              <a:off x="5776685" y="1387672"/>
              <a:ext cx="4103915" cy="466528"/>
            </a:xfrm>
            <a:prstGeom prst="roundRect">
              <a:avLst/>
            </a:prstGeom>
            <a:solidFill>
              <a:srgbClr val="005DA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4824674" y="1351538"/>
              <a:ext cx="726638" cy="521970"/>
              <a:chOff x="4745154" y="1391697"/>
              <a:chExt cx="704393" cy="505989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3" name="KSO_Shape"/>
              <p:cNvSpPr/>
              <p:nvPr/>
            </p:nvSpPr>
            <p:spPr>
              <a:xfrm rot="16200000">
                <a:off x="4891315" y="1292879"/>
                <a:ext cx="412070" cy="704393"/>
              </a:xfrm>
              <a:custGeom>
                <a:avLst/>
                <a:gdLst/>
                <a:ahLst/>
                <a:cxnLst/>
                <a:rect l="l" t="t" r="r" b="b"/>
                <a:pathLst>
                  <a:path w="559792" h="955625">
                    <a:moveTo>
                      <a:pt x="279896" y="194422"/>
                    </a:moveTo>
                    <a:cubicBezTo>
                      <a:pt x="168660" y="194422"/>
                      <a:pt x="78485" y="284596"/>
                      <a:pt x="78485" y="395833"/>
                    </a:cubicBezTo>
                    <a:cubicBezTo>
                      <a:pt x="78485" y="507069"/>
                      <a:pt x="168660" y="597244"/>
                      <a:pt x="279896" y="597244"/>
                    </a:cubicBezTo>
                    <a:cubicBezTo>
                      <a:pt x="391133" y="597244"/>
                      <a:pt x="481307" y="507069"/>
                      <a:pt x="481307" y="395833"/>
                    </a:cubicBezTo>
                    <a:cubicBezTo>
                      <a:pt x="481307" y="284596"/>
                      <a:pt x="391133" y="194422"/>
                      <a:pt x="279896" y="194422"/>
                    </a:cubicBezTo>
                    <a:close/>
                    <a:moveTo>
                      <a:pt x="279896" y="0"/>
                    </a:moveTo>
                    <a:cubicBezTo>
                      <a:pt x="381198" y="-1"/>
                      <a:pt x="482501" y="38646"/>
                      <a:pt x="559792" y="115937"/>
                    </a:cubicBezTo>
                    <a:cubicBezTo>
                      <a:pt x="714375" y="270519"/>
                      <a:pt x="714375" y="521146"/>
                      <a:pt x="559792" y="675729"/>
                    </a:cubicBezTo>
                    <a:lnTo>
                      <a:pt x="279896" y="955625"/>
                    </a:lnTo>
                    <a:lnTo>
                      <a:pt x="0" y="675729"/>
                    </a:lnTo>
                    <a:cubicBezTo>
                      <a:pt x="-154583" y="521146"/>
                      <a:pt x="-154583" y="270519"/>
                      <a:pt x="0" y="115937"/>
                    </a:cubicBezTo>
                    <a:cubicBezTo>
                      <a:pt x="77291" y="38646"/>
                      <a:pt x="178594" y="-1"/>
                      <a:pt x="279896" y="0"/>
                    </a:cubicBezTo>
                    <a:close/>
                  </a:path>
                </a:pathLst>
              </a:custGeom>
              <a:solidFill>
                <a:srgbClr val="005D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32400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4830268" y="1391697"/>
                <a:ext cx="389650" cy="5059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</a:p>
            </p:txBody>
          </p:sp>
        </p:grpSp>
      </p:grpSp>
      <p:sp>
        <p:nvSpPr>
          <p:cNvPr id="15" name="矩形 14"/>
          <p:cNvSpPr/>
          <p:nvPr/>
        </p:nvSpPr>
        <p:spPr>
          <a:xfrm>
            <a:off x="7227932" y="3256217"/>
            <a:ext cx="11988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使用测试</a:t>
            </a:r>
          </a:p>
        </p:txBody>
      </p:sp>
      <p:sp>
        <p:nvSpPr>
          <p:cNvPr id="43" name="矩形 42"/>
          <p:cNvSpPr/>
          <p:nvPr/>
        </p:nvSpPr>
        <p:spPr>
          <a:xfrm>
            <a:off x="7227932" y="4612577"/>
            <a:ext cx="11988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常见问题</a:t>
            </a:r>
          </a:p>
        </p:txBody>
      </p:sp>
      <p:grpSp>
        <p:nvGrpSpPr>
          <p:cNvPr id="49" name="组合 48"/>
          <p:cNvGrpSpPr/>
          <p:nvPr/>
        </p:nvGrpSpPr>
        <p:grpSpPr>
          <a:xfrm>
            <a:off x="4912304" y="5026283"/>
            <a:ext cx="5055926" cy="521970"/>
            <a:chOff x="4824674" y="1351538"/>
            <a:chExt cx="5055926" cy="521970"/>
          </a:xfrm>
        </p:grpSpPr>
        <p:sp>
          <p:nvSpPr>
            <p:cNvPr id="50" name="圆角矩形 49"/>
            <p:cNvSpPr/>
            <p:nvPr/>
          </p:nvSpPr>
          <p:spPr>
            <a:xfrm>
              <a:off x="5776685" y="1387672"/>
              <a:ext cx="4103915" cy="466528"/>
            </a:xfrm>
            <a:prstGeom prst="roundRect">
              <a:avLst/>
            </a:prstGeom>
            <a:solidFill>
              <a:srgbClr val="005DA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4824674" y="1351538"/>
              <a:ext cx="726638" cy="521970"/>
              <a:chOff x="4745154" y="1391697"/>
              <a:chExt cx="704393" cy="505989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KSO_Shape"/>
              <p:cNvSpPr/>
              <p:nvPr/>
            </p:nvSpPr>
            <p:spPr>
              <a:xfrm rot="16200000">
                <a:off x="4891315" y="1292879"/>
                <a:ext cx="412070" cy="704393"/>
              </a:xfrm>
              <a:custGeom>
                <a:avLst/>
                <a:gdLst/>
                <a:ahLst/>
                <a:cxnLst/>
                <a:rect l="l" t="t" r="r" b="b"/>
                <a:pathLst>
                  <a:path w="559792" h="955625">
                    <a:moveTo>
                      <a:pt x="279896" y="194422"/>
                    </a:moveTo>
                    <a:cubicBezTo>
                      <a:pt x="168660" y="194422"/>
                      <a:pt x="78485" y="284596"/>
                      <a:pt x="78485" y="395833"/>
                    </a:cubicBezTo>
                    <a:cubicBezTo>
                      <a:pt x="78485" y="507069"/>
                      <a:pt x="168660" y="597244"/>
                      <a:pt x="279896" y="597244"/>
                    </a:cubicBezTo>
                    <a:cubicBezTo>
                      <a:pt x="391133" y="597244"/>
                      <a:pt x="481307" y="507069"/>
                      <a:pt x="481307" y="395833"/>
                    </a:cubicBezTo>
                    <a:cubicBezTo>
                      <a:pt x="481307" y="284596"/>
                      <a:pt x="391133" y="194422"/>
                      <a:pt x="279896" y="194422"/>
                    </a:cubicBezTo>
                    <a:close/>
                    <a:moveTo>
                      <a:pt x="279896" y="0"/>
                    </a:moveTo>
                    <a:cubicBezTo>
                      <a:pt x="381198" y="-1"/>
                      <a:pt x="482501" y="38646"/>
                      <a:pt x="559792" y="115937"/>
                    </a:cubicBezTo>
                    <a:cubicBezTo>
                      <a:pt x="714375" y="270519"/>
                      <a:pt x="714375" y="521146"/>
                      <a:pt x="559792" y="675729"/>
                    </a:cubicBezTo>
                    <a:lnTo>
                      <a:pt x="279896" y="955625"/>
                    </a:lnTo>
                    <a:lnTo>
                      <a:pt x="0" y="675729"/>
                    </a:lnTo>
                    <a:cubicBezTo>
                      <a:pt x="-154583" y="521146"/>
                      <a:pt x="-154583" y="270519"/>
                      <a:pt x="0" y="115937"/>
                    </a:cubicBezTo>
                    <a:cubicBezTo>
                      <a:pt x="77291" y="38646"/>
                      <a:pt x="178594" y="-1"/>
                      <a:pt x="279896" y="0"/>
                    </a:cubicBezTo>
                    <a:close/>
                  </a:path>
                </a:pathLst>
              </a:custGeom>
              <a:solidFill>
                <a:srgbClr val="005D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32400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3" name="文本框 52"/>
              <p:cNvSpPr txBox="1"/>
              <p:nvPr/>
            </p:nvSpPr>
            <p:spPr>
              <a:xfrm>
                <a:off x="4830268" y="1391697"/>
                <a:ext cx="389650" cy="5059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</a:p>
            </p:txBody>
          </p:sp>
        </p:grpSp>
      </p:grpSp>
      <p:sp>
        <p:nvSpPr>
          <p:cNvPr id="54" name="矩形 53"/>
          <p:cNvSpPr/>
          <p:nvPr/>
        </p:nvSpPr>
        <p:spPr>
          <a:xfrm>
            <a:off x="7227932" y="5100892"/>
            <a:ext cx="11988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常见问题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1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4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4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1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4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allAtOnce" bldLvl="0"/>
      <p:bldP spid="43" grpId="0" build="allAtOnce" bldLvl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876300"/>
            <a:ext cx="12192000" cy="0"/>
          </a:xfrm>
          <a:prstGeom prst="line">
            <a:avLst/>
          </a:prstGeom>
          <a:ln w="50800">
            <a:solidFill>
              <a:srgbClr val="005D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769247" y="278537"/>
            <a:ext cx="238506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 i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    安装配置</a:t>
            </a:r>
            <a:endParaRPr lang="en-US" altLang="zh-CN" sz="2800" b="1" i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652904" y="2655887"/>
            <a:ext cx="6119495" cy="400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（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1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）操作系统：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Windows Server 2008 R2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652905" y="3427412"/>
            <a:ext cx="5080000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（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2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）数 据 库：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Sql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 Server 2008 R2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652270" y="4169410"/>
            <a:ext cx="8699428" cy="400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（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3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）其它软件：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Office 2013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、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WinRAR64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、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360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浏览器极速模式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1652905" y="4912360"/>
            <a:ext cx="10184765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（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4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）增加服务器管理器角色（操作系统自带）：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IIS7.0和DotNET Framework 3.5.1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1859280" y="5596255"/>
            <a:ext cx="9074785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注意：务必要先添加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IIS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，然后再添加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  <a:sym typeface="+mn-ea"/>
              </a:rPr>
              <a:t>DotNET Framework 3.5.1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833694" y="1327033"/>
            <a:ext cx="3274121" cy="873993"/>
            <a:chOff x="833694" y="1327033"/>
            <a:chExt cx="3274121" cy="873993"/>
          </a:xfrm>
        </p:grpSpPr>
        <p:sp>
          <p:nvSpPr>
            <p:cNvPr id="5" name="MH_Other_1"/>
            <p:cNvSpPr/>
            <p:nvPr>
              <p:custDataLst>
                <p:tags r:id="rId1"/>
              </p:custDataLst>
            </p:nvPr>
          </p:nvSpPr>
          <p:spPr>
            <a:xfrm>
              <a:off x="1527326" y="1407160"/>
              <a:ext cx="2580489" cy="713740"/>
            </a:xfrm>
            <a:prstGeom prst="rect">
              <a:avLst/>
            </a:prstGeom>
            <a:solidFill>
              <a:srgbClr val="005DA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zh-CN" altLang="en-US" sz="2400" b="1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部署环境</a:t>
              </a:r>
            </a:p>
          </p:txBody>
        </p:sp>
        <p:sp>
          <p:nvSpPr>
            <p:cNvPr id="8" name="椭圆 7"/>
            <p:cNvSpPr/>
            <p:nvPr/>
          </p:nvSpPr>
          <p:spPr>
            <a:xfrm>
              <a:off x="833694" y="1327033"/>
              <a:ext cx="873993" cy="873993"/>
            </a:xfrm>
            <a:prstGeom prst="ellipse">
              <a:avLst/>
            </a:prstGeom>
            <a:solidFill>
              <a:srgbClr val="2E74B4"/>
            </a:solidFill>
            <a:ln>
              <a:solidFill>
                <a:srgbClr val="005D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1419606" y="252833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www.1ppt.com/moban/     </a:t>
            </a:r>
            <a:r>
              <a:rPr lang="zh-CN" altLang="en-US" sz="100" dirty="0">
                <a:solidFill>
                  <a:schemeClr val="bg1"/>
                </a:solidFill>
              </a:rPr>
              <a:t>行业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www.1ppt.com/hangye/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节日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www.1ppt.com/jieri/           PPT</a:t>
            </a:r>
            <a:r>
              <a:rPr lang="zh-CN" altLang="en-US" sz="100" dirty="0">
                <a:solidFill>
                  <a:schemeClr val="bg1"/>
                </a:solidFill>
              </a:rPr>
              <a:t>素材下载：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www.1ppt.com/sucai/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背景图片：</a:t>
            </a:r>
            <a:r>
              <a:rPr lang="en-US" altLang="zh-CN" sz="100" dirty="0">
                <a:solidFill>
                  <a:schemeClr val="bg1"/>
                </a:solidFill>
              </a:rPr>
              <a:t>www.1ppt.com/beijing/      PPT</a:t>
            </a:r>
            <a:r>
              <a:rPr lang="zh-CN" altLang="en-US" sz="100" dirty="0">
                <a:solidFill>
                  <a:schemeClr val="bg1"/>
                </a:solidFill>
              </a:rPr>
              <a:t>图表下载：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www.1ppt.com/tubiao/    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优秀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        PPT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www.1ppt.com/powerpoint/      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Word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www.1ppt.com/word/              Excel</a:t>
            </a:r>
            <a:r>
              <a:rPr lang="zh-CN" altLang="en-US" sz="100" dirty="0">
                <a:solidFill>
                  <a:schemeClr val="bg1"/>
                </a:solidFill>
              </a:rPr>
              <a:t>教程：</a:t>
            </a:r>
            <a:r>
              <a:rPr lang="en-US" altLang="zh-CN" sz="100" dirty="0">
                <a:solidFill>
                  <a:schemeClr val="bg1"/>
                </a:solidFill>
              </a:rPr>
              <a:t>www.1ppt.com/excel/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资料下载：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www.1ppt.com/ziliao/                PPT</a:t>
            </a:r>
            <a:r>
              <a:rPr lang="zh-CN" altLang="en-US" sz="100" dirty="0">
                <a:solidFill>
                  <a:schemeClr val="bg1"/>
                </a:solidFill>
              </a:rPr>
              <a:t>课件下载：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www.1ppt.com/kejian/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范文下载：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www.1ppt.com/fanwen/             </a:t>
            </a:r>
            <a:r>
              <a:rPr lang="zh-CN" altLang="en-US" sz="100" dirty="0">
                <a:solidFill>
                  <a:schemeClr val="bg1"/>
                </a:solidFill>
              </a:rPr>
              <a:t>试卷下载：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www.1ppt.com/shiti/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教案下载：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www.1ppt.com/jiaoan/  </a:t>
            </a:r>
            <a:r>
              <a:rPr lang="en-US" altLang="zh-CN" sz="100" dirty="0" smtClean="0">
                <a:solidFill>
                  <a:schemeClr val="bg1"/>
                </a:solidFill>
              </a:rPr>
              <a:t>      PPT</a:t>
            </a:r>
            <a:r>
              <a:rPr lang="zh-CN" altLang="en-US" sz="100" dirty="0" smtClean="0">
                <a:solidFill>
                  <a:schemeClr val="bg1"/>
                </a:solidFill>
              </a:rPr>
              <a:t>论坛：</a:t>
            </a:r>
            <a:r>
              <a:rPr lang="en-US" altLang="zh-CN" sz="100" dirty="0" smtClean="0">
                <a:solidFill>
                  <a:schemeClr val="bg1"/>
                </a:solidFill>
              </a:rPr>
              <a:t>www.1ppt.cn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 </a:t>
            </a:r>
            <a:endParaRPr lang="zh-CN" altLang="en-US" sz="100" dirty="0">
              <a:solidFill>
                <a:schemeClr val="bg1"/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0" y="876300"/>
            <a:ext cx="12192000" cy="0"/>
          </a:xfrm>
          <a:prstGeom prst="line">
            <a:avLst/>
          </a:prstGeom>
          <a:ln w="50800">
            <a:solidFill>
              <a:srgbClr val="005D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614644" y="269964"/>
            <a:ext cx="238506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 i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    安装配置</a:t>
            </a:r>
            <a:endParaRPr lang="en-US" altLang="zh-CN" sz="2800" b="1" i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776605" y="2319655"/>
            <a:ext cx="2123440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（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1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）打开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IIS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815" y="2843530"/>
            <a:ext cx="2765425" cy="34315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1785" y="2843530"/>
            <a:ext cx="3067050" cy="343090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3220" y="2820670"/>
            <a:ext cx="3877310" cy="3439795"/>
          </a:xfrm>
          <a:prstGeom prst="rect">
            <a:avLst/>
          </a:prstGeom>
        </p:spPr>
      </p:pic>
      <p:sp>
        <p:nvSpPr>
          <p:cNvPr id="10" name="右箭头 9"/>
          <p:cNvSpPr/>
          <p:nvPr/>
        </p:nvSpPr>
        <p:spPr>
          <a:xfrm>
            <a:off x="3276599" y="3994030"/>
            <a:ext cx="768985" cy="4712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755614" y="1199254"/>
            <a:ext cx="3274121" cy="873993"/>
            <a:chOff x="833694" y="1327033"/>
            <a:chExt cx="3274121" cy="873993"/>
          </a:xfrm>
        </p:grpSpPr>
        <p:sp>
          <p:nvSpPr>
            <p:cNvPr id="16" name="MH_Other_1"/>
            <p:cNvSpPr/>
            <p:nvPr>
              <p:custDataLst>
                <p:tags r:id="rId1"/>
              </p:custDataLst>
            </p:nvPr>
          </p:nvSpPr>
          <p:spPr>
            <a:xfrm>
              <a:off x="1527326" y="1407160"/>
              <a:ext cx="2580489" cy="713740"/>
            </a:xfrm>
            <a:prstGeom prst="rect">
              <a:avLst/>
            </a:prstGeom>
            <a:solidFill>
              <a:srgbClr val="005DA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zh-CN" altLang="en-US" sz="2400" b="1" kern="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部署步骤</a:t>
              </a:r>
              <a:endParaRPr lang="zh-CN" altLang="en-US" sz="24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833694" y="1327033"/>
              <a:ext cx="873993" cy="873993"/>
            </a:xfrm>
            <a:prstGeom prst="ellipse">
              <a:avLst/>
            </a:prstGeom>
            <a:solidFill>
              <a:srgbClr val="2E74B4"/>
            </a:solidFill>
            <a:ln>
              <a:solidFill>
                <a:srgbClr val="005D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右箭头 17"/>
          <p:cNvSpPr/>
          <p:nvPr/>
        </p:nvSpPr>
        <p:spPr>
          <a:xfrm>
            <a:off x="7187400" y="3994030"/>
            <a:ext cx="768985" cy="4712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1419606" y="252833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www.1ppt.com/moban/     </a:t>
            </a:r>
            <a:r>
              <a:rPr lang="zh-CN" altLang="en-US" sz="100" dirty="0">
                <a:solidFill>
                  <a:schemeClr val="bg1"/>
                </a:solidFill>
              </a:rPr>
              <a:t>行业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www.1ppt.com/hangye/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节日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www.1ppt.com/jieri/           PPT</a:t>
            </a:r>
            <a:r>
              <a:rPr lang="zh-CN" altLang="en-US" sz="100" dirty="0">
                <a:solidFill>
                  <a:schemeClr val="bg1"/>
                </a:solidFill>
              </a:rPr>
              <a:t>素材下载：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www.1ppt.com/sucai/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背景图片：</a:t>
            </a:r>
            <a:r>
              <a:rPr lang="en-US" altLang="zh-CN" sz="100" dirty="0">
                <a:solidFill>
                  <a:schemeClr val="bg1"/>
                </a:solidFill>
              </a:rPr>
              <a:t>www.1ppt.com/beijing/      PPT</a:t>
            </a:r>
            <a:r>
              <a:rPr lang="zh-CN" altLang="en-US" sz="100" dirty="0">
                <a:solidFill>
                  <a:schemeClr val="bg1"/>
                </a:solidFill>
              </a:rPr>
              <a:t>图表下载：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www.1ppt.com/tubiao/    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优秀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        PPT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www.1ppt.com/powerpoint/      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Word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www.1ppt.com/word/              Excel</a:t>
            </a:r>
            <a:r>
              <a:rPr lang="zh-CN" altLang="en-US" sz="100" dirty="0">
                <a:solidFill>
                  <a:schemeClr val="bg1"/>
                </a:solidFill>
              </a:rPr>
              <a:t>教程：</a:t>
            </a:r>
            <a:r>
              <a:rPr lang="en-US" altLang="zh-CN" sz="100" dirty="0">
                <a:solidFill>
                  <a:schemeClr val="bg1"/>
                </a:solidFill>
              </a:rPr>
              <a:t>www.1ppt.com/excel/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资料下载：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www.1ppt.com/ziliao/                PPT</a:t>
            </a:r>
            <a:r>
              <a:rPr lang="zh-CN" altLang="en-US" sz="100" dirty="0">
                <a:solidFill>
                  <a:schemeClr val="bg1"/>
                </a:solidFill>
              </a:rPr>
              <a:t>课件下载：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www.1ppt.com/kejian/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范文下载：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www.1ppt.com/fanwen/             </a:t>
            </a:r>
            <a:r>
              <a:rPr lang="zh-CN" altLang="en-US" sz="100" dirty="0">
                <a:solidFill>
                  <a:schemeClr val="bg1"/>
                </a:solidFill>
              </a:rPr>
              <a:t>试卷下载：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www.1ppt.com/shiti/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教案下载：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www.1ppt.com/jiaoan/  </a:t>
            </a:r>
            <a:r>
              <a:rPr lang="en-US" altLang="zh-CN" sz="100" dirty="0" smtClean="0">
                <a:solidFill>
                  <a:schemeClr val="bg1"/>
                </a:solidFill>
              </a:rPr>
              <a:t>      PPT</a:t>
            </a:r>
            <a:r>
              <a:rPr lang="zh-CN" altLang="en-US" sz="100" dirty="0" smtClean="0">
                <a:solidFill>
                  <a:schemeClr val="bg1"/>
                </a:solidFill>
              </a:rPr>
              <a:t>论坛：</a:t>
            </a:r>
            <a:r>
              <a:rPr lang="en-US" altLang="zh-CN" sz="100" dirty="0" smtClean="0">
                <a:solidFill>
                  <a:schemeClr val="bg1"/>
                </a:solidFill>
              </a:rPr>
              <a:t>www.1ppt.cn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 </a:t>
            </a:r>
            <a:endParaRPr lang="zh-CN" altLang="en-US" sz="100" dirty="0">
              <a:solidFill>
                <a:schemeClr val="bg1"/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0" y="876300"/>
            <a:ext cx="12192000" cy="0"/>
          </a:xfrm>
          <a:prstGeom prst="line">
            <a:avLst/>
          </a:prstGeom>
          <a:ln w="50800">
            <a:solidFill>
              <a:srgbClr val="005D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726416" y="259279"/>
            <a:ext cx="238506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 i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    安装配置</a:t>
            </a:r>
            <a:endParaRPr lang="en-US" altLang="zh-CN" sz="2800" b="1" i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776605" y="2319655"/>
            <a:ext cx="2123440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（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2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）配置站点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  <p:sp>
        <p:nvSpPr>
          <p:cNvPr id="11" name="右箭头 10"/>
          <p:cNvSpPr/>
          <p:nvPr/>
        </p:nvSpPr>
        <p:spPr>
          <a:xfrm>
            <a:off x="6522720" y="4149306"/>
            <a:ext cx="844238" cy="4379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605" y="2718435"/>
            <a:ext cx="5578475" cy="399478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7120" y="2646680"/>
            <a:ext cx="4395470" cy="4020820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755614" y="1199254"/>
            <a:ext cx="3274121" cy="873993"/>
            <a:chOff x="833694" y="1327033"/>
            <a:chExt cx="3274121" cy="873993"/>
          </a:xfrm>
        </p:grpSpPr>
        <p:sp>
          <p:nvSpPr>
            <p:cNvPr id="16" name="MH_Other_1"/>
            <p:cNvSpPr/>
            <p:nvPr>
              <p:custDataLst>
                <p:tags r:id="rId1"/>
              </p:custDataLst>
            </p:nvPr>
          </p:nvSpPr>
          <p:spPr>
            <a:xfrm>
              <a:off x="1527326" y="1407160"/>
              <a:ext cx="2580489" cy="713740"/>
            </a:xfrm>
            <a:prstGeom prst="rect">
              <a:avLst/>
            </a:prstGeom>
            <a:solidFill>
              <a:srgbClr val="005DA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zh-CN" altLang="en-US" sz="2400" b="1" kern="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部署步骤</a:t>
              </a:r>
              <a:endParaRPr lang="zh-CN" altLang="en-US" sz="24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833694" y="1327033"/>
              <a:ext cx="873993" cy="873993"/>
            </a:xfrm>
            <a:prstGeom prst="ellipse">
              <a:avLst/>
            </a:prstGeom>
            <a:solidFill>
              <a:srgbClr val="2E74B4"/>
            </a:solidFill>
            <a:ln>
              <a:solidFill>
                <a:srgbClr val="005D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1419606" y="252833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www.1ppt.com/moban/     </a:t>
            </a:r>
            <a:r>
              <a:rPr lang="zh-CN" altLang="en-US" sz="100" dirty="0">
                <a:solidFill>
                  <a:schemeClr val="bg1"/>
                </a:solidFill>
              </a:rPr>
              <a:t>行业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www.1ppt.com/hangye/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节日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www.1ppt.com/jieri/           PPT</a:t>
            </a:r>
            <a:r>
              <a:rPr lang="zh-CN" altLang="en-US" sz="100" dirty="0">
                <a:solidFill>
                  <a:schemeClr val="bg1"/>
                </a:solidFill>
              </a:rPr>
              <a:t>素材下载：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www.1ppt.com/sucai/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背景图片：</a:t>
            </a:r>
            <a:r>
              <a:rPr lang="en-US" altLang="zh-CN" sz="100" dirty="0">
                <a:solidFill>
                  <a:schemeClr val="bg1"/>
                </a:solidFill>
              </a:rPr>
              <a:t>www.1ppt.com/beijing/      PPT</a:t>
            </a:r>
            <a:r>
              <a:rPr lang="zh-CN" altLang="en-US" sz="100" dirty="0">
                <a:solidFill>
                  <a:schemeClr val="bg1"/>
                </a:solidFill>
              </a:rPr>
              <a:t>图表下载：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www.1ppt.com/tubiao/    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优秀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        PPT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www.1ppt.com/powerpoint/      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Word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www.1ppt.com/word/              Excel</a:t>
            </a:r>
            <a:r>
              <a:rPr lang="zh-CN" altLang="en-US" sz="100" dirty="0">
                <a:solidFill>
                  <a:schemeClr val="bg1"/>
                </a:solidFill>
              </a:rPr>
              <a:t>教程：</a:t>
            </a:r>
            <a:r>
              <a:rPr lang="en-US" altLang="zh-CN" sz="100" dirty="0">
                <a:solidFill>
                  <a:schemeClr val="bg1"/>
                </a:solidFill>
              </a:rPr>
              <a:t>www.1ppt.com/excel/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资料下载：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www.1ppt.com/ziliao/                PPT</a:t>
            </a:r>
            <a:r>
              <a:rPr lang="zh-CN" altLang="en-US" sz="100" dirty="0">
                <a:solidFill>
                  <a:schemeClr val="bg1"/>
                </a:solidFill>
              </a:rPr>
              <a:t>课件下载：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www.1ppt.com/kejian/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范文下载：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www.1ppt.com/fanwen/             </a:t>
            </a:r>
            <a:r>
              <a:rPr lang="zh-CN" altLang="en-US" sz="100" dirty="0">
                <a:solidFill>
                  <a:schemeClr val="bg1"/>
                </a:solidFill>
              </a:rPr>
              <a:t>试卷下载：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www.1ppt.com/shiti/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教案下载：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www.1ppt.com/jiaoan/  </a:t>
            </a:r>
            <a:r>
              <a:rPr lang="en-US" altLang="zh-CN" sz="100" dirty="0" smtClean="0">
                <a:solidFill>
                  <a:schemeClr val="bg1"/>
                </a:solidFill>
              </a:rPr>
              <a:t>      PPT</a:t>
            </a:r>
            <a:r>
              <a:rPr lang="zh-CN" altLang="en-US" sz="100" dirty="0" smtClean="0">
                <a:solidFill>
                  <a:schemeClr val="bg1"/>
                </a:solidFill>
              </a:rPr>
              <a:t>论坛：</a:t>
            </a:r>
            <a:r>
              <a:rPr lang="en-US" altLang="zh-CN" sz="100" dirty="0" smtClean="0">
                <a:solidFill>
                  <a:schemeClr val="bg1"/>
                </a:solidFill>
              </a:rPr>
              <a:t>www.1ppt.cn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 </a:t>
            </a:r>
            <a:endParaRPr lang="zh-CN" altLang="en-US" sz="100" dirty="0">
              <a:solidFill>
                <a:schemeClr val="bg1"/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0" y="876300"/>
            <a:ext cx="12192000" cy="0"/>
          </a:xfrm>
          <a:prstGeom prst="line">
            <a:avLst/>
          </a:prstGeom>
          <a:ln w="50800">
            <a:solidFill>
              <a:srgbClr val="005D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614644" y="249992"/>
            <a:ext cx="238506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 i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    安装配置</a:t>
            </a:r>
            <a:endParaRPr lang="en-US" altLang="zh-CN" sz="2800" b="1" i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776605" y="2319655"/>
            <a:ext cx="2748280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（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3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）设置默认文档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  <p:sp>
        <p:nvSpPr>
          <p:cNvPr id="11" name="右箭头 10"/>
          <p:cNvSpPr/>
          <p:nvPr/>
        </p:nvSpPr>
        <p:spPr>
          <a:xfrm>
            <a:off x="3877945" y="4114800"/>
            <a:ext cx="670560" cy="4419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065" y="2873375"/>
            <a:ext cx="3693160" cy="365188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9775" y="2872740"/>
            <a:ext cx="3901440" cy="365252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3675" y="2873375"/>
            <a:ext cx="2847975" cy="12001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83040" y="4804410"/>
            <a:ext cx="2848610" cy="1675765"/>
          </a:xfrm>
          <a:prstGeom prst="rect">
            <a:avLst/>
          </a:prstGeom>
        </p:spPr>
      </p:pic>
      <p:sp>
        <p:nvSpPr>
          <p:cNvPr id="16" name="右箭头 15"/>
          <p:cNvSpPr/>
          <p:nvPr/>
        </p:nvSpPr>
        <p:spPr>
          <a:xfrm rot="5400000">
            <a:off x="10391086" y="4220899"/>
            <a:ext cx="670560" cy="4583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755614" y="1199254"/>
            <a:ext cx="3274121" cy="873993"/>
            <a:chOff x="833694" y="1327033"/>
            <a:chExt cx="3274121" cy="873993"/>
          </a:xfrm>
        </p:grpSpPr>
        <p:sp>
          <p:nvSpPr>
            <p:cNvPr id="18" name="MH_Other_1"/>
            <p:cNvSpPr/>
            <p:nvPr>
              <p:custDataLst>
                <p:tags r:id="rId1"/>
              </p:custDataLst>
            </p:nvPr>
          </p:nvSpPr>
          <p:spPr>
            <a:xfrm>
              <a:off x="1527326" y="1407160"/>
              <a:ext cx="2580489" cy="713740"/>
            </a:xfrm>
            <a:prstGeom prst="rect">
              <a:avLst/>
            </a:prstGeom>
            <a:solidFill>
              <a:srgbClr val="005DA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zh-CN" altLang="en-US" sz="2400" b="1" kern="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部署步骤</a:t>
              </a:r>
              <a:endParaRPr lang="zh-CN" altLang="en-US" sz="24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833694" y="1327033"/>
              <a:ext cx="873993" cy="873993"/>
            </a:xfrm>
            <a:prstGeom prst="ellipse">
              <a:avLst/>
            </a:prstGeom>
            <a:solidFill>
              <a:srgbClr val="2E74B4"/>
            </a:solidFill>
            <a:ln>
              <a:solidFill>
                <a:srgbClr val="005D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右箭头 19"/>
          <p:cNvSpPr/>
          <p:nvPr/>
        </p:nvSpPr>
        <p:spPr>
          <a:xfrm>
            <a:off x="8498205" y="3347049"/>
            <a:ext cx="670560" cy="4419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1419606" y="252833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www.1ppt.com/moban/     </a:t>
            </a:r>
            <a:r>
              <a:rPr lang="zh-CN" altLang="en-US" sz="100" dirty="0">
                <a:solidFill>
                  <a:schemeClr val="bg1"/>
                </a:solidFill>
              </a:rPr>
              <a:t>行业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www.1ppt.com/hangye/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节日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www.1ppt.com/jieri/           PPT</a:t>
            </a:r>
            <a:r>
              <a:rPr lang="zh-CN" altLang="en-US" sz="100" dirty="0">
                <a:solidFill>
                  <a:schemeClr val="bg1"/>
                </a:solidFill>
              </a:rPr>
              <a:t>素材下载：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www.1ppt.com/sucai/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背景图片：</a:t>
            </a:r>
            <a:r>
              <a:rPr lang="en-US" altLang="zh-CN" sz="100" dirty="0">
                <a:solidFill>
                  <a:schemeClr val="bg1"/>
                </a:solidFill>
              </a:rPr>
              <a:t>www.1ppt.com/beijing/      PPT</a:t>
            </a:r>
            <a:r>
              <a:rPr lang="zh-CN" altLang="en-US" sz="100" dirty="0">
                <a:solidFill>
                  <a:schemeClr val="bg1"/>
                </a:solidFill>
              </a:rPr>
              <a:t>图表下载：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www.1ppt.com/tubiao/    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优秀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        PPT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www.1ppt.com/powerpoint/      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Word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www.1ppt.com/word/              Excel</a:t>
            </a:r>
            <a:r>
              <a:rPr lang="zh-CN" altLang="en-US" sz="100" dirty="0">
                <a:solidFill>
                  <a:schemeClr val="bg1"/>
                </a:solidFill>
              </a:rPr>
              <a:t>教程：</a:t>
            </a:r>
            <a:r>
              <a:rPr lang="en-US" altLang="zh-CN" sz="100" dirty="0">
                <a:solidFill>
                  <a:schemeClr val="bg1"/>
                </a:solidFill>
              </a:rPr>
              <a:t>www.1ppt.com/excel/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资料下载：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www.1ppt.com/ziliao/                PPT</a:t>
            </a:r>
            <a:r>
              <a:rPr lang="zh-CN" altLang="en-US" sz="100" dirty="0">
                <a:solidFill>
                  <a:schemeClr val="bg1"/>
                </a:solidFill>
              </a:rPr>
              <a:t>课件下载：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www.1ppt.com/kejian/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范文下载：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www.1ppt.com/fanwen/             </a:t>
            </a:r>
            <a:r>
              <a:rPr lang="zh-CN" altLang="en-US" sz="100" dirty="0">
                <a:solidFill>
                  <a:schemeClr val="bg1"/>
                </a:solidFill>
              </a:rPr>
              <a:t>试卷下载：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www.1ppt.com/shiti/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教案下载：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www.1ppt.com/jiaoan/  </a:t>
            </a:r>
            <a:r>
              <a:rPr lang="en-US" altLang="zh-CN" sz="100" dirty="0" smtClean="0">
                <a:solidFill>
                  <a:schemeClr val="bg1"/>
                </a:solidFill>
              </a:rPr>
              <a:t>      PPT</a:t>
            </a:r>
            <a:r>
              <a:rPr lang="zh-CN" altLang="en-US" sz="100" dirty="0" smtClean="0">
                <a:solidFill>
                  <a:schemeClr val="bg1"/>
                </a:solidFill>
              </a:rPr>
              <a:t>论坛：</a:t>
            </a:r>
            <a:r>
              <a:rPr lang="en-US" altLang="zh-CN" sz="100" dirty="0" smtClean="0">
                <a:solidFill>
                  <a:schemeClr val="bg1"/>
                </a:solidFill>
              </a:rPr>
              <a:t>www.1ppt.cn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 </a:t>
            </a:r>
            <a:endParaRPr lang="zh-CN" altLang="en-US" sz="100" dirty="0">
              <a:solidFill>
                <a:schemeClr val="bg1"/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0" y="876300"/>
            <a:ext cx="12192000" cy="0"/>
          </a:xfrm>
          <a:prstGeom prst="line">
            <a:avLst/>
          </a:prstGeom>
          <a:ln w="50800">
            <a:solidFill>
              <a:srgbClr val="005D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700236" y="216535"/>
            <a:ext cx="238506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 i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    安装配置</a:t>
            </a:r>
            <a:endParaRPr lang="en-US" altLang="zh-CN" sz="2800" b="1" i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76605" y="2319655"/>
            <a:ext cx="2748280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（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4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）附加数据库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265" y="2759710"/>
            <a:ext cx="3119755" cy="3891280"/>
          </a:xfrm>
          <a:prstGeom prst="rect">
            <a:avLst/>
          </a:prstGeom>
        </p:spPr>
      </p:pic>
      <p:sp>
        <p:nvSpPr>
          <p:cNvPr id="11" name="右箭头 10"/>
          <p:cNvSpPr/>
          <p:nvPr/>
        </p:nvSpPr>
        <p:spPr>
          <a:xfrm>
            <a:off x="3786505" y="4157932"/>
            <a:ext cx="412115" cy="3829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0" y="3190240"/>
            <a:ext cx="3530600" cy="2549525"/>
          </a:xfrm>
          <a:prstGeom prst="rect">
            <a:avLst/>
          </a:prstGeom>
        </p:spPr>
      </p:pic>
      <p:sp>
        <p:nvSpPr>
          <p:cNvPr id="10" name="右箭头 9"/>
          <p:cNvSpPr/>
          <p:nvPr/>
        </p:nvSpPr>
        <p:spPr>
          <a:xfrm>
            <a:off x="7814945" y="4028536"/>
            <a:ext cx="412115" cy="3758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7060" y="2604135"/>
            <a:ext cx="3736975" cy="3418205"/>
          </a:xfrm>
          <a:prstGeom prst="rect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</p:pic>
      <p:grpSp>
        <p:nvGrpSpPr>
          <p:cNvPr id="15" name="组合 14"/>
          <p:cNvGrpSpPr/>
          <p:nvPr/>
        </p:nvGrpSpPr>
        <p:grpSpPr>
          <a:xfrm>
            <a:off x="755614" y="1199254"/>
            <a:ext cx="3274121" cy="873993"/>
            <a:chOff x="833694" y="1327033"/>
            <a:chExt cx="3274121" cy="873993"/>
          </a:xfrm>
        </p:grpSpPr>
        <p:sp>
          <p:nvSpPr>
            <p:cNvPr id="16" name="MH_Other_1"/>
            <p:cNvSpPr/>
            <p:nvPr>
              <p:custDataLst>
                <p:tags r:id="rId1"/>
              </p:custDataLst>
            </p:nvPr>
          </p:nvSpPr>
          <p:spPr>
            <a:xfrm>
              <a:off x="1527326" y="1407160"/>
              <a:ext cx="2580489" cy="713740"/>
            </a:xfrm>
            <a:prstGeom prst="rect">
              <a:avLst/>
            </a:prstGeom>
            <a:solidFill>
              <a:srgbClr val="005DA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zh-CN" altLang="en-US" sz="2400" b="1" kern="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部署步骤</a:t>
              </a:r>
              <a:endParaRPr lang="zh-CN" altLang="en-US" sz="24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833694" y="1327033"/>
              <a:ext cx="873993" cy="873993"/>
            </a:xfrm>
            <a:prstGeom prst="ellipse">
              <a:avLst/>
            </a:prstGeom>
            <a:solidFill>
              <a:srgbClr val="2E74B4"/>
            </a:solidFill>
            <a:ln>
              <a:solidFill>
                <a:srgbClr val="005D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1419606" y="252833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www.1ppt.com/moban/     </a:t>
            </a:r>
            <a:r>
              <a:rPr lang="zh-CN" altLang="en-US" sz="100" dirty="0">
                <a:solidFill>
                  <a:schemeClr val="bg1"/>
                </a:solidFill>
              </a:rPr>
              <a:t>行业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www.1ppt.com/hangye/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节日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www.1ppt.com/jieri/           PPT</a:t>
            </a:r>
            <a:r>
              <a:rPr lang="zh-CN" altLang="en-US" sz="100" dirty="0">
                <a:solidFill>
                  <a:schemeClr val="bg1"/>
                </a:solidFill>
              </a:rPr>
              <a:t>素材下载：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www.1ppt.com/sucai/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背景图片：</a:t>
            </a:r>
            <a:r>
              <a:rPr lang="en-US" altLang="zh-CN" sz="100" dirty="0">
                <a:solidFill>
                  <a:schemeClr val="bg1"/>
                </a:solidFill>
              </a:rPr>
              <a:t>www.1ppt.com/beijing/      PPT</a:t>
            </a:r>
            <a:r>
              <a:rPr lang="zh-CN" altLang="en-US" sz="100" dirty="0">
                <a:solidFill>
                  <a:schemeClr val="bg1"/>
                </a:solidFill>
              </a:rPr>
              <a:t>图表下载：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www.1ppt.com/tubiao/    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优秀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        PPT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www.1ppt.com/powerpoint/      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Word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www.1ppt.com/word/              Excel</a:t>
            </a:r>
            <a:r>
              <a:rPr lang="zh-CN" altLang="en-US" sz="100" dirty="0">
                <a:solidFill>
                  <a:schemeClr val="bg1"/>
                </a:solidFill>
              </a:rPr>
              <a:t>教程：</a:t>
            </a:r>
            <a:r>
              <a:rPr lang="en-US" altLang="zh-CN" sz="100" dirty="0">
                <a:solidFill>
                  <a:schemeClr val="bg1"/>
                </a:solidFill>
              </a:rPr>
              <a:t>www.1ppt.com/excel/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资料下载：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www.1ppt.com/ziliao/                PPT</a:t>
            </a:r>
            <a:r>
              <a:rPr lang="zh-CN" altLang="en-US" sz="100" dirty="0">
                <a:solidFill>
                  <a:schemeClr val="bg1"/>
                </a:solidFill>
              </a:rPr>
              <a:t>课件下载：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www.1ppt.com/kejian/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范文下载：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www.1ppt.com/fanwen/             </a:t>
            </a:r>
            <a:r>
              <a:rPr lang="zh-CN" altLang="en-US" sz="100" dirty="0">
                <a:solidFill>
                  <a:schemeClr val="bg1"/>
                </a:solidFill>
              </a:rPr>
              <a:t>试卷下载：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www.1ppt.com/shiti/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教案下载：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www.1ppt.com/jiaoan/  </a:t>
            </a:r>
            <a:r>
              <a:rPr lang="en-US" altLang="zh-CN" sz="100" dirty="0" smtClean="0">
                <a:solidFill>
                  <a:schemeClr val="bg1"/>
                </a:solidFill>
              </a:rPr>
              <a:t>      PPT</a:t>
            </a:r>
            <a:r>
              <a:rPr lang="zh-CN" altLang="en-US" sz="100" dirty="0" smtClean="0">
                <a:solidFill>
                  <a:schemeClr val="bg1"/>
                </a:solidFill>
              </a:rPr>
              <a:t>论坛：</a:t>
            </a:r>
            <a:r>
              <a:rPr lang="en-US" altLang="zh-CN" sz="100" dirty="0" smtClean="0">
                <a:solidFill>
                  <a:schemeClr val="bg1"/>
                </a:solidFill>
              </a:rPr>
              <a:t>www.1ppt.cn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 </a:t>
            </a:r>
            <a:endParaRPr lang="zh-CN" altLang="en-US" sz="100" dirty="0">
              <a:solidFill>
                <a:schemeClr val="bg1"/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0" y="876300"/>
            <a:ext cx="12192000" cy="0"/>
          </a:xfrm>
          <a:prstGeom prst="line">
            <a:avLst/>
          </a:prstGeom>
          <a:ln w="50800">
            <a:solidFill>
              <a:srgbClr val="005D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708862" y="249992"/>
            <a:ext cx="238506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 i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    安装配置</a:t>
            </a:r>
            <a:endParaRPr lang="en-US" altLang="zh-CN" sz="2800" b="1" i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76605" y="2319655"/>
            <a:ext cx="2748280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（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5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）修改配置文件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  <p:pic>
        <p:nvPicPr>
          <p:cNvPr id="8" name="图片 -21474826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105" y="2759710"/>
            <a:ext cx="6152515" cy="39223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0" name="文本框 99"/>
          <p:cNvSpPr txBox="1"/>
          <p:nvPr/>
        </p:nvSpPr>
        <p:spPr>
          <a:xfrm>
            <a:off x="7061200" y="3446780"/>
            <a:ext cx="430276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用记事本打开网络版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Web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文件夹下的“</a:t>
            </a:r>
            <a:r>
              <a:rPr lang="en-US" altLang="zh-CN" sz="2000" b="1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web.config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”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文件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678235" y="4320684"/>
            <a:ext cx="545338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348615"/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data source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：安装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SQL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数据库的服务器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IP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地址。</a:t>
            </a:r>
          </a:p>
          <a:p>
            <a:pPr indent="348615"/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 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initial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catalog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：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SQL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附加的平台数据库名称。</a:t>
            </a:r>
          </a:p>
          <a:p>
            <a:pPr indent="348615"/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 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user 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id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：访问数据库的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SQL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用户名。</a:t>
            </a:r>
          </a:p>
          <a:p>
            <a:pPr indent="348615"/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 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Password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：访问数据库的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SQL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用户密码。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755614" y="1199254"/>
            <a:ext cx="3274121" cy="873993"/>
            <a:chOff x="833694" y="1327033"/>
            <a:chExt cx="3274121" cy="873993"/>
          </a:xfrm>
        </p:grpSpPr>
        <p:sp>
          <p:nvSpPr>
            <p:cNvPr id="14" name="MH_Other_1"/>
            <p:cNvSpPr/>
            <p:nvPr>
              <p:custDataLst>
                <p:tags r:id="rId1"/>
              </p:custDataLst>
            </p:nvPr>
          </p:nvSpPr>
          <p:spPr>
            <a:xfrm>
              <a:off x="1527326" y="1407160"/>
              <a:ext cx="2580489" cy="713740"/>
            </a:xfrm>
            <a:prstGeom prst="rect">
              <a:avLst/>
            </a:prstGeom>
            <a:solidFill>
              <a:srgbClr val="005DA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zh-CN" altLang="en-US" sz="2400" b="1" kern="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部署步骤</a:t>
              </a:r>
              <a:endParaRPr lang="zh-CN" altLang="en-US" sz="24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833694" y="1327033"/>
              <a:ext cx="873993" cy="873993"/>
            </a:xfrm>
            <a:prstGeom prst="ellipse">
              <a:avLst/>
            </a:prstGeom>
            <a:solidFill>
              <a:srgbClr val="2E74B4"/>
            </a:solidFill>
            <a:ln>
              <a:solidFill>
                <a:srgbClr val="005D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1419606" y="252833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www.1ppt.com/moban/     </a:t>
            </a:r>
            <a:r>
              <a:rPr lang="zh-CN" altLang="en-US" sz="100" dirty="0">
                <a:solidFill>
                  <a:schemeClr val="bg1"/>
                </a:solidFill>
              </a:rPr>
              <a:t>行业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www.1ppt.com/hangye/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节日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www.1ppt.com/jieri/           PPT</a:t>
            </a:r>
            <a:r>
              <a:rPr lang="zh-CN" altLang="en-US" sz="100" dirty="0">
                <a:solidFill>
                  <a:schemeClr val="bg1"/>
                </a:solidFill>
              </a:rPr>
              <a:t>素材下载：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www.1ppt.com/sucai/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背景图片：</a:t>
            </a:r>
            <a:r>
              <a:rPr lang="en-US" altLang="zh-CN" sz="100" dirty="0">
                <a:solidFill>
                  <a:schemeClr val="bg1"/>
                </a:solidFill>
              </a:rPr>
              <a:t>www.1ppt.com/beijing/      PPT</a:t>
            </a:r>
            <a:r>
              <a:rPr lang="zh-CN" altLang="en-US" sz="100" dirty="0">
                <a:solidFill>
                  <a:schemeClr val="bg1"/>
                </a:solidFill>
              </a:rPr>
              <a:t>图表下载：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www.1ppt.com/tubiao/    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优秀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        PPT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www.1ppt.com/powerpoint/      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Word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www.1ppt.com/word/              Excel</a:t>
            </a:r>
            <a:r>
              <a:rPr lang="zh-CN" altLang="en-US" sz="100" dirty="0">
                <a:solidFill>
                  <a:schemeClr val="bg1"/>
                </a:solidFill>
              </a:rPr>
              <a:t>教程：</a:t>
            </a:r>
            <a:r>
              <a:rPr lang="en-US" altLang="zh-CN" sz="100" dirty="0">
                <a:solidFill>
                  <a:schemeClr val="bg1"/>
                </a:solidFill>
              </a:rPr>
              <a:t>www.1ppt.com/excel/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资料下载：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www.1ppt.com/ziliao/                PPT</a:t>
            </a:r>
            <a:r>
              <a:rPr lang="zh-CN" altLang="en-US" sz="100" dirty="0">
                <a:solidFill>
                  <a:schemeClr val="bg1"/>
                </a:solidFill>
              </a:rPr>
              <a:t>课件下载：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www.1ppt.com/kejian/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范文下载：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www.1ppt.com/fanwen/             </a:t>
            </a:r>
            <a:r>
              <a:rPr lang="zh-CN" altLang="en-US" sz="100" dirty="0">
                <a:solidFill>
                  <a:schemeClr val="bg1"/>
                </a:solidFill>
              </a:rPr>
              <a:t>试卷下载：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www.1ppt.com/shiti/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教案下载：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www.1ppt.com/jiaoan/  </a:t>
            </a:r>
            <a:r>
              <a:rPr lang="en-US" altLang="zh-CN" sz="100" dirty="0" smtClean="0">
                <a:solidFill>
                  <a:schemeClr val="bg1"/>
                </a:solidFill>
              </a:rPr>
              <a:t>      PPT</a:t>
            </a:r>
            <a:r>
              <a:rPr lang="zh-CN" altLang="en-US" sz="100" dirty="0" smtClean="0">
                <a:solidFill>
                  <a:schemeClr val="bg1"/>
                </a:solidFill>
              </a:rPr>
              <a:t>论坛：</a:t>
            </a:r>
            <a:r>
              <a:rPr lang="en-US" altLang="zh-CN" sz="100" dirty="0" smtClean="0">
                <a:solidFill>
                  <a:schemeClr val="bg1"/>
                </a:solidFill>
              </a:rPr>
              <a:t>www.1ppt.cn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 </a:t>
            </a:r>
            <a:endParaRPr lang="zh-CN" altLang="en-US" sz="100" dirty="0">
              <a:solidFill>
                <a:schemeClr val="bg1"/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0" y="876300"/>
            <a:ext cx="12192000" cy="0"/>
          </a:xfrm>
          <a:prstGeom prst="line">
            <a:avLst/>
          </a:prstGeom>
          <a:ln w="50800">
            <a:solidFill>
              <a:srgbClr val="005D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708862" y="225108"/>
            <a:ext cx="238506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 i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    安装配置</a:t>
            </a:r>
            <a:endParaRPr lang="en-US" altLang="zh-CN" sz="2800" b="1" i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76605" y="2319655"/>
            <a:ext cx="3951605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（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6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）分配文件夹访问权限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  <p:pic>
        <p:nvPicPr>
          <p:cNvPr id="8" name="Picture 3" descr="wps1C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8709" y="2991485"/>
            <a:ext cx="2710875" cy="30689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文本框 9"/>
          <p:cNvSpPr txBox="1"/>
          <p:nvPr/>
        </p:nvSpPr>
        <p:spPr>
          <a:xfrm>
            <a:off x="5643879" y="3919220"/>
            <a:ext cx="4224739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双击此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bat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文件完成分配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755614" y="1199254"/>
            <a:ext cx="3274121" cy="873993"/>
            <a:chOff x="833694" y="1327033"/>
            <a:chExt cx="3274121" cy="873993"/>
          </a:xfrm>
        </p:grpSpPr>
        <p:sp>
          <p:nvSpPr>
            <p:cNvPr id="13" name="MH_Other_1"/>
            <p:cNvSpPr/>
            <p:nvPr>
              <p:custDataLst>
                <p:tags r:id="rId1"/>
              </p:custDataLst>
            </p:nvPr>
          </p:nvSpPr>
          <p:spPr>
            <a:xfrm>
              <a:off x="1527326" y="1407160"/>
              <a:ext cx="2580489" cy="713740"/>
            </a:xfrm>
            <a:prstGeom prst="rect">
              <a:avLst/>
            </a:prstGeom>
            <a:solidFill>
              <a:srgbClr val="005DA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zh-CN" altLang="en-US" sz="2400" b="1" kern="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部署步骤</a:t>
              </a:r>
              <a:endParaRPr lang="zh-CN" altLang="en-US" sz="24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833694" y="1327033"/>
              <a:ext cx="873993" cy="873993"/>
            </a:xfrm>
            <a:prstGeom prst="ellipse">
              <a:avLst/>
            </a:prstGeom>
            <a:solidFill>
              <a:srgbClr val="2E74B4"/>
            </a:solidFill>
            <a:ln>
              <a:solidFill>
                <a:srgbClr val="005D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1419606" y="252833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www.1ppt.com/moban/     </a:t>
            </a:r>
            <a:r>
              <a:rPr lang="zh-CN" altLang="en-US" sz="100" dirty="0">
                <a:solidFill>
                  <a:schemeClr val="bg1"/>
                </a:solidFill>
              </a:rPr>
              <a:t>行业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www.1ppt.com/hangye/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节日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www.1ppt.com/jieri/           PPT</a:t>
            </a:r>
            <a:r>
              <a:rPr lang="zh-CN" altLang="en-US" sz="100" dirty="0">
                <a:solidFill>
                  <a:schemeClr val="bg1"/>
                </a:solidFill>
              </a:rPr>
              <a:t>素材下载：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www.1ppt.com/sucai/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背景图片：</a:t>
            </a:r>
            <a:r>
              <a:rPr lang="en-US" altLang="zh-CN" sz="100" dirty="0">
                <a:solidFill>
                  <a:schemeClr val="bg1"/>
                </a:solidFill>
              </a:rPr>
              <a:t>www.1ppt.com/beijing/      PPT</a:t>
            </a:r>
            <a:r>
              <a:rPr lang="zh-CN" altLang="en-US" sz="100" dirty="0">
                <a:solidFill>
                  <a:schemeClr val="bg1"/>
                </a:solidFill>
              </a:rPr>
              <a:t>图表下载：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www.1ppt.com/tubiao/    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优秀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        PPT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www.1ppt.com/powerpoint/      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Word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www.1ppt.com/word/              Excel</a:t>
            </a:r>
            <a:r>
              <a:rPr lang="zh-CN" altLang="en-US" sz="100" dirty="0">
                <a:solidFill>
                  <a:schemeClr val="bg1"/>
                </a:solidFill>
              </a:rPr>
              <a:t>教程：</a:t>
            </a:r>
            <a:r>
              <a:rPr lang="en-US" altLang="zh-CN" sz="100" dirty="0">
                <a:solidFill>
                  <a:schemeClr val="bg1"/>
                </a:solidFill>
              </a:rPr>
              <a:t>www.1ppt.com/excel/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资料下载：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www.1ppt.com/ziliao/                PPT</a:t>
            </a:r>
            <a:r>
              <a:rPr lang="zh-CN" altLang="en-US" sz="100" dirty="0">
                <a:solidFill>
                  <a:schemeClr val="bg1"/>
                </a:solidFill>
              </a:rPr>
              <a:t>课件下载：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www.1ppt.com/kejian/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范文下载：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www.1ppt.com/fanwen/             </a:t>
            </a:r>
            <a:r>
              <a:rPr lang="zh-CN" altLang="en-US" sz="100" dirty="0">
                <a:solidFill>
                  <a:schemeClr val="bg1"/>
                </a:solidFill>
              </a:rPr>
              <a:t>试卷下载：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www.1ppt.com/shiti/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教案下载：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www.1ppt.com/jiaoan/  </a:t>
            </a:r>
            <a:r>
              <a:rPr lang="en-US" altLang="zh-CN" sz="100" dirty="0" smtClean="0">
                <a:solidFill>
                  <a:schemeClr val="bg1"/>
                </a:solidFill>
              </a:rPr>
              <a:t>      PPT</a:t>
            </a:r>
            <a:r>
              <a:rPr lang="zh-CN" altLang="en-US" sz="100" dirty="0" smtClean="0">
                <a:solidFill>
                  <a:schemeClr val="bg1"/>
                </a:solidFill>
              </a:rPr>
              <a:t>论坛：</a:t>
            </a:r>
            <a:r>
              <a:rPr lang="en-US" altLang="zh-CN" sz="100" dirty="0" smtClean="0">
                <a:solidFill>
                  <a:schemeClr val="bg1"/>
                </a:solidFill>
              </a:rPr>
              <a:t>www.1ppt.cn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 </a:t>
            </a:r>
            <a:endParaRPr lang="zh-CN" altLang="en-US" sz="100" dirty="0">
              <a:solidFill>
                <a:schemeClr val="bg1"/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0" y="876300"/>
            <a:ext cx="12192000" cy="0"/>
          </a:xfrm>
          <a:prstGeom prst="line">
            <a:avLst/>
          </a:prstGeom>
          <a:ln w="50800">
            <a:solidFill>
              <a:srgbClr val="005D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812379" y="249992"/>
            <a:ext cx="238506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 i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    使用测试</a:t>
            </a:r>
            <a:endParaRPr lang="en-US" altLang="zh-CN" sz="2800" b="1" i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8970" y="2319655"/>
            <a:ext cx="7576820" cy="443611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755614" y="1199254"/>
            <a:ext cx="3274121" cy="873993"/>
            <a:chOff x="833694" y="1327033"/>
            <a:chExt cx="3274121" cy="873993"/>
          </a:xfrm>
        </p:grpSpPr>
        <p:sp>
          <p:nvSpPr>
            <p:cNvPr id="11" name="MH_Other_1"/>
            <p:cNvSpPr/>
            <p:nvPr>
              <p:custDataLst>
                <p:tags r:id="rId1"/>
              </p:custDataLst>
            </p:nvPr>
          </p:nvSpPr>
          <p:spPr>
            <a:xfrm>
              <a:off x="1527326" y="1407160"/>
              <a:ext cx="2580489" cy="713740"/>
            </a:xfrm>
            <a:prstGeom prst="rect">
              <a:avLst/>
            </a:prstGeom>
            <a:solidFill>
              <a:srgbClr val="005DA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zh-CN" altLang="en-US" sz="2400" b="1" kern="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访问网站</a:t>
              </a:r>
              <a:endParaRPr lang="zh-CN" altLang="en-US" sz="24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833694" y="1327033"/>
              <a:ext cx="873993" cy="873993"/>
            </a:xfrm>
            <a:prstGeom prst="ellipse">
              <a:avLst/>
            </a:prstGeom>
            <a:solidFill>
              <a:srgbClr val="2E74B4"/>
            </a:solidFill>
            <a:ln>
              <a:solidFill>
                <a:srgbClr val="005D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1419606" y="252833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www.1ppt.com/moban/     </a:t>
            </a:r>
            <a:r>
              <a:rPr lang="zh-CN" altLang="en-US" sz="100" dirty="0">
                <a:solidFill>
                  <a:schemeClr val="bg1"/>
                </a:solidFill>
              </a:rPr>
              <a:t>行业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www.1ppt.com/hangye/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节日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www.1ppt.com/jieri/           PPT</a:t>
            </a:r>
            <a:r>
              <a:rPr lang="zh-CN" altLang="en-US" sz="100" dirty="0">
                <a:solidFill>
                  <a:schemeClr val="bg1"/>
                </a:solidFill>
              </a:rPr>
              <a:t>素材下载：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www.1ppt.com/sucai/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背景图片：</a:t>
            </a:r>
            <a:r>
              <a:rPr lang="en-US" altLang="zh-CN" sz="100" dirty="0">
                <a:solidFill>
                  <a:schemeClr val="bg1"/>
                </a:solidFill>
              </a:rPr>
              <a:t>www.1ppt.com/beijing/      PPT</a:t>
            </a:r>
            <a:r>
              <a:rPr lang="zh-CN" altLang="en-US" sz="100" dirty="0">
                <a:solidFill>
                  <a:schemeClr val="bg1"/>
                </a:solidFill>
              </a:rPr>
              <a:t>图表下载：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www.1ppt.com/tubiao/    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优秀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        PPT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www.1ppt.com/powerpoint/      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Word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www.1ppt.com/word/              Excel</a:t>
            </a:r>
            <a:r>
              <a:rPr lang="zh-CN" altLang="en-US" sz="100" dirty="0">
                <a:solidFill>
                  <a:schemeClr val="bg1"/>
                </a:solidFill>
              </a:rPr>
              <a:t>教程：</a:t>
            </a:r>
            <a:r>
              <a:rPr lang="en-US" altLang="zh-CN" sz="100" dirty="0">
                <a:solidFill>
                  <a:schemeClr val="bg1"/>
                </a:solidFill>
              </a:rPr>
              <a:t>www.1ppt.com/excel/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资料下载：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www.1ppt.com/ziliao/                PPT</a:t>
            </a:r>
            <a:r>
              <a:rPr lang="zh-CN" altLang="en-US" sz="100" dirty="0">
                <a:solidFill>
                  <a:schemeClr val="bg1"/>
                </a:solidFill>
              </a:rPr>
              <a:t>课件下载：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www.1ppt.com/kejian/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范文下载：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www.1ppt.com/fanwen/             </a:t>
            </a:r>
            <a:r>
              <a:rPr lang="zh-CN" altLang="en-US" sz="100" dirty="0">
                <a:solidFill>
                  <a:schemeClr val="bg1"/>
                </a:solidFill>
              </a:rPr>
              <a:t>试卷下载：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www.1ppt.com/shiti/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教案下载：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www.1ppt.com/jiaoan/  </a:t>
            </a:r>
            <a:r>
              <a:rPr lang="en-US" altLang="zh-CN" sz="100" dirty="0" smtClean="0">
                <a:solidFill>
                  <a:schemeClr val="bg1"/>
                </a:solidFill>
              </a:rPr>
              <a:t>      PPT</a:t>
            </a:r>
            <a:r>
              <a:rPr lang="zh-CN" altLang="en-US" sz="100" dirty="0" smtClean="0">
                <a:solidFill>
                  <a:schemeClr val="bg1"/>
                </a:solidFill>
              </a:rPr>
              <a:t>论坛：</a:t>
            </a:r>
            <a:r>
              <a:rPr lang="en-US" altLang="zh-CN" sz="100" dirty="0" smtClean="0">
                <a:solidFill>
                  <a:schemeClr val="bg1"/>
                </a:solidFill>
              </a:rPr>
              <a:t>www.1ppt.cn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 </a:t>
            </a:r>
            <a:endParaRPr lang="zh-CN" altLang="en-US" sz="100" dirty="0">
              <a:solidFill>
                <a:schemeClr val="bg1"/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0" y="876300"/>
            <a:ext cx="12192000" cy="0"/>
          </a:xfrm>
          <a:prstGeom prst="line">
            <a:avLst/>
          </a:prstGeom>
          <a:ln w="50800">
            <a:solidFill>
              <a:srgbClr val="005D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717489" y="259398"/>
            <a:ext cx="238506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 i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    使用测试</a:t>
            </a:r>
            <a:endParaRPr lang="en-US" altLang="zh-CN" sz="2800" b="1" i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右箭头 10"/>
          <p:cNvSpPr/>
          <p:nvPr/>
        </p:nvSpPr>
        <p:spPr>
          <a:xfrm>
            <a:off x="6286500" y="4252823"/>
            <a:ext cx="412115" cy="3515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170" y="2649855"/>
            <a:ext cx="5815330" cy="372618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8615" y="2649855"/>
            <a:ext cx="5441950" cy="3726815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755614" y="1199254"/>
            <a:ext cx="3274121" cy="873993"/>
            <a:chOff x="833694" y="1327033"/>
            <a:chExt cx="3274121" cy="873993"/>
          </a:xfrm>
        </p:grpSpPr>
        <p:sp>
          <p:nvSpPr>
            <p:cNvPr id="13" name="MH_Other_1"/>
            <p:cNvSpPr/>
            <p:nvPr>
              <p:custDataLst>
                <p:tags r:id="rId1"/>
              </p:custDataLst>
            </p:nvPr>
          </p:nvSpPr>
          <p:spPr>
            <a:xfrm>
              <a:off x="1527326" y="1407160"/>
              <a:ext cx="2580489" cy="713740"/>
            </a:xfrm>
            <a:prstGeom prst="rect">
              <a:avLst/>
            </a:prstGeom>
            <a:solidFill>
              <a:srgbClr val="005DA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zh-CN" altLang="en-US" sz="2400" b="1" kern="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登录网站</a:t>
              </a:r>
              <a:endParaRPr lang="zh-CN" altLang="en-US" sz="24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833694" y="1327033"/>
              <a:ext cx="873993" cy="873993"/>
            </a:xfrm>
            <a:prstGeom prst="ellipse">
              <a:avLst/>
            </a:prstGeom>
            <a:solidFill>
              <a:srgbClr val="2E74B4"/>
            </a:solidFill>
            <a:ln>
              <a:solidFill>
                <a:srgbClr val="005D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1419606" y="252833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www.1ppt.com/moban/     </a:t>
            </a:r>
            <a:r>
              <a:rPr lang="zh-CN" altLang="en-US" sz="100" dirty="0">
                <a:solidFill>
                  <a:schemeClr val="bg1"/>
                </a:solidFill>
              </a:rPr>
              <a:t>行业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www.1ppt.com/hangye/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节日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www.1ppt.com/jieri/           PPT</a:t>
            </a:r>
            <a:r>
              <a:rPr lang="zh-CN" altLang="en-US" sz="100" dirty="0">
                <a:solidFill>
                  <a:schemeClr val="bg1"/>
                </a:solidFill>
              </a:rPr>
              <a:t>素材下载：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www.1ppt.com/sucai/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背景图片：</a:t>
            </a:r>
            <a:r>
              <a:rPr lang="en-US" altLang="zh-CN" sz="100" dirty="0">
                <a:solidFill>
                  <a:schemeClr val="bg1"/>
                </a:solidFill>
              </a:rPr>
              <a:t>www.1ppt.com/beijing/      PPT</a:t>
            </a:r>
            <a:r>
              <a:rPr lang="zh-CN" altLang="en-US" sz="100" dirty="0">
                <a:solidFill>
                  <a:schemeClr val="bg1"/>
                </a:solidFill>
              </a:rPr>
              <a:t>图表下载：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www.1ppt.com/tubiao/    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优秀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        PPT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www.1ppt.com/powerpoint/      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Word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www.1ppt.com/word/              Excel</a:t>
            </a:r>
            <a:r>
              <a:rPr lang="zh-CN" altLang="en-US" sz="100" dirty="0">
                <a:solidFill>
                  <a:schemeClr val="bg1"/>
                </a:solidFill>
              </a:rPr>
              <a:t>教程：</a:t>
            </a:r>
            <a:r>
              <a:rPr lang="en-US" altLang="zh-CN" sz="100" dirty="0">
                <a:solidFill>
                  <a:schemeClr val="bg1"/>
                </a:solidFill>
              </a:rPr>
              <a:t>www.1ppt.com/excel/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资料下载：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www.1ppt.com/ziliao/                PPT</a:t>
            </a:r>
            <a:r>
              <a:rPr lang="zh-CN" altLang="en-US" sz="100" dirty="0">
                <a:solidFill>
                  <a:schemeClr val="bg1"/>
                </a:solidFill>
              </a:rPr>
              <a:t>课件下载：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www.1ppt.com/kejian/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范文下载：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www.1ppt.com/fanwen/             </a:t>
            </a:r>
            <a:r>
              <a:rPr lang="zh-CN" altLang="en-US" sz="100" dirty="0">
                <a:solidFill>
                  <a:schemeClr val="bg1"/>
                </a:solidFill>
              </a:rPr>
              <a:t>试卷下载：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www.1ppt.com/shiti/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教案下载：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www.1ppt.com/jiaoan/  </a:t>
            </a:r>
            <a:r>
              <a:rPr lang="en-US" altLang="zh-CN" sz="100" dirty="0" smtClean="0">
                <a:solidFill>
                  <a:schemeClr val="bg1"/>
                </a:solidFill>
              </a:rPr>
              <a:t>      PPT</a:t>
            </a:r>
            <a:r>
              <a:rPr lang="zh-CN" altLang="en-US" sz="100" dirty="0" smtClean="0">
                <a:solidFill>
                  <a:schemeClr val="bg1"/>
                </a:solidFill>
              </a:rPr>
              <a:t>论坛：</a:t>
            </a:r>
            <a:r>
              <a:rPr lang="en-US" altLang="zh-CN" sz="100" dirty="0" smtClean="0">
                <a:solidFill>
                  <a:schemeClr val="bg1"/>
                </a:solidFill>
              </a:rPr>
              <a:t>www.1ppt.cn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 </a:t>
            </a:r>
            <a:endParaRPr lang="zh-CN" altLang="en-US" sz="100" dirty="0">
              <a:solidFill>
                <a:schemeClr val="bg1"/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0" y="876300"/>
            <a:ext cx="12192000" cy="0"/>
          </a:xfrm>
          <a:prstGeom prst="line">
            <a:avLst/>
          </a:prstGeom>
          <a:ln w="50800">
            <a:solidFill>
              <a:srgbClr val="005D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24523" y="283846"/>
            <a:ext cx="238506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 i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    常见问题</a:t>
            </a:r>
            <a:endParaRPr lang="en-US" altLang="zh-CN" sz="2800" b="1" i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468080" y="2962191"/>
            <a:ext cx="4074064" cy="230832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出错原因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：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  <a:p>
            <a:pPr indent="0"/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  <a:p>
            <a:pPr indent="0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、输入网址错误</a:t>
            </a:r>
          </a:p>
          <a:p>
            <a:pPr indent="0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2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、如果网址里没有设置启动页，则可能缺少设置网站启动的默认页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843" y="2608458"/>
            <a:ext cx="6155055" cy="3159401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755614" y="1199254"/>
            <a:ext cx="3274121" cy="873993"/>
            <a:chOff x="833694" y="1327033"/>
            <a:chExt cx="3274121" cy="873993"/>
          </a:xfrm>
        </p:grpSpPr>
        <p:sp>
          <p:nvSpPr>
            <p:cNvPr id="15" name="MH_Other_1"/>
            <p:cNvSpPr/>
            <p:nvPr>
              <p:custDataLst>
                <p:tags r:id="rId1"/>
              </p:custDataLst>
            </p:nvPr>
          </p:nvSpPr>
          <p:spPr>
            <a:xfrm>
              <a:off x="1527326" y="1407160"/>
              <a:ext cx="2580489" cy="713740"/>
            </a:xfrm>
            <a:prstGeom prst="rect">
              <a:avLst/>
            </a:prstGeom>
            <a:solidFill>
              <a:srgbClr val="005DA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zh-CN" altLang="en-US" sz="2400" b="1" kern="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访问网站失败</a:t>
              </a:r>
              <a:endParaRPr lang="zh-CN" altLang="en-US" sz="24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833694" y="1327033"/>
              <a:ext cx="873993" cy="873993"/>
            </a:xfrm>
            <a:prstGeom prst="ellipse">
              <a:avLst/>
            </a:prstGeom>
            <a:solidFill>
              <a:srgbClr val="2E74B4"/>
            </a:solidFill>
            <a:ln>
              <a:solidFill>
                <a:srgbClr val="005D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1419606" y="252833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www.1ppt.com/moban/     </a:t>
            </a:r>
            <a:r>
              <a:rPr lang="zh-CN" altLang="en-US" sz="100" dirty="0">
                <a:solidFill>
                  <a:schemeClr val="bg1"/>
                </a:solidFill>
              </a:rPr>
              <a:t>行业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www.1ppt.com/hangye/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节日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www.1ppt.com/jieri/           PPT</a:t>
            </a:r>
            <a:r>
              <a:rPr lang="zh-CN" altLang="en-US" sz="100" dirty="0">
                <a:solidFill>
                  <a:schemeClr val="bg1"/>
                </a:solidFill>
              </a:rPr>
              <a:t>素材下载：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www.1ppt.com/sucai/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背景图片：</a:t>
            </a:r>
            <a:r>
              <a:rPr lang="en-US" altLang="zh-CN" sz="100" dirty="0">
                <a:solidFill>
                  <a:schemeClr val="bg1"/>
                </a:solidFill>
              </a:rPr>
              <a:t>www.1ppt.com/beijing/      PPT</a:t>
            </a:r>
            <a:r>
              <a:rPr lang="zh-CN" altLang="en-US" sz="100" dirty="0">
                <a:solidFill>
                  <a:schemeClr val="bg1"/>
                </a:solidFill>
              </a:rPr>
              <a:t>图表下载：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www.1ppt.com/tubiao/    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优秀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        PPT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www.1ppt.com/powerpoint/      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Word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www.1ppt.com/word/              Excel</a:t>
            </a:r>
            <a:r>
              <a:rPr lang="zh-CN" altLang="en-US" sz="100" dirty="0">
                <a:solidFill>
                  <a:schemeClr val="bg1"/>
                </a:solidFill>
              </a:rPr>
              <a:t>教程：</a:t>
            </a:r>
            <a:r>
              <a:rPr lang="en-US" altLang="zh-CN" sz="100" dirty="0">
                <a:solidFill>
                  <a:schemeClr val="bg1"/>
                </a:solidFill>
              </a:rPr>
              <a:t>www.1ppt.com/excel/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资料下载：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www.1ppt.com/ziliao/                PPT</a:t>
            </a:r>
            <a:r>
              <a:rPr lang="zh-CN" altLang="en-US" sz="100" dirty="0">
                <a:solidFill>
                  <a:schemeClr val="bg1"/>
                </a:solidFill>
              </a:rPr>
              <a:t>课件下载：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www.1ppt.com/kejian/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范文下载：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www.1ppt.com/fanwen/             </a:t>
            </a:r>
            <a:r>
              <a:rPr lang="zh-CN" altLang="en-US" sz="100" dirty="0">
                <a:solidFill>
                  <a:schemeClr val="bg1"/>
                </a:solidFill>
              </a:rPr>
              <a:t>试卷下载：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www.1ppt.com/shiti/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教案下载：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www.1ppt.com/jiaoan/  </a:t>
            </a:r>
            <a:r>
              <a:rPr lang="en-US" altLang="zh-CN" sz="100" dirty="0" smtClean="0">
                <a:solidFill>
                  <a:schemeClr val="bg1"/>
                </a:solidFill>
              </a:rPr>
              <a:t>      PPT</a:t>
            </a:r>
            <a:r>
              <a:rPr lang="zh-CN" altLang="en-US" sz="100" dirty="0" smtClean="0">
                <a:solidFill>
                  <a:schemeClr val="bg1"/>
                </a:solidFill>
              </a:rPr>
              <a:t>论坛：</a:t>
            </a:r>
            <a:r>
              <a:rPr lang="en-US" altLang="zh-CN" sz="100" dirty="0" smtClean="0">
                <a:solidFill>
                  <a:schemeClr val="bg1"/>
                </a:solidFill>
              </a:rPr>
              <a:t>www.1ppt.cn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 </a:t>
            </a:r>
            <a:endParaRPr lang="zh-CN" altLang="en-US" sz="100" dirty="0">
              <a:solidFill>
                <a:schemeClr val="bg1"/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0" y="876300"/>
            <a:ext cx="12192000" cy="0"/>
          </a:xfrm>
          <a:prstGeom prst="line">
            <a:avLst/>
          </a:prstGeom>
          <a:ln w="50800">
            <a:solidFill>
              <a:srgbClr val="005D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777873" y="248921"/>
            <a:ext cx="238506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 i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    常见问题</a:t>
            </a:r>
            <a:endParaRPr lang="en-US" altLang="zh-CN" sz="2800" b="1" i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650" y="2432050"/>
            <a:ext cx="5991860" cy="410273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6993626" y="2528332"/>
            <a:ext cx="4660660" cy="34163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如果登录用户名和密码都正确，出错原因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：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  <a:p>
            <a:pPr indent="0"/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  <a:p>
            <a:pPr indent="0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、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Web.config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文件的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SQL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连接串配置错误</a:t>
            </a:r>
          </a:p>
          <a:p>
            <a:pPr indent="0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2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、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SQL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认证方式为非混合模式，修改方法可参考http://blog.csdn.net/oyuhuachen/article/details/54598532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755614" y="1199254"/>
            <a:ext cx="3274121" cy="873993"/>
            <a:chOff x="833694" y="1327033"/>
            <a:chExt cx="3274121" cy="873993"/>
          </a:xfrm>
        </p:grpSpPr>
        <p:sp>
          <p:nvSpPr>
            <p:cNvPr id="12" name="MH_Other_1"/>
            <p:cNvSpPr/>
            <p:nvPr>
              <p:custDataLst>
                <p:tags r:id="rId1"/>
              </p:custDataLst>
            </p:nvPr>
          </p:nvSpPr>
          <p:spPr>
            <a:xfrm>
              <a:off x="1527326" y="1407160"/>
              <a:ext cx="2580489" cy="713740"/>
            </a:xfrm>
            <a:prstGeom prst="rect">
              <a:avLst/>
            </a:prstGeom>
            <a:solidFill>
              <a:srgbClr val="005DA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zh-CN" altLang="en-US" sz="2400" b="1" kern="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登录网站失败</a:t>
              </a:r>
              <a:endParaRPr lang="zh-CN" altLang="en-US" sz="24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833694" y="1327033"/>
              <a:ext cx="873993" cy="873993"/>
            </a:xfrm>
            <a:prstGeom prst="ellipse">
              <a:avLst/>
            </a:prstGeom>
            <a:solidFill>
              <a:srgbClr val="2E74B4"/>
            </a:solidFill>
            <a:ln>
              <a:solidFill>
                <a:srgbClr val="005D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1419606" y="252833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www.1ppt.com/moban/     </a:t>
            </a:r>
            <a:r>
              <a:rPr lang="zh-CN" altLang="en-US" sz="100" dirty="0">
                <a:solidFill>
                  <a:schemeClr val="bg1"/>
                </a:solidFill>
              </a:rPr>
              <a:t>行业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www.1ppt.com/hangye/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节日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www.1ppt.com/jieri/           PPT</a:t>
            </a:r>
            <a:r>
              <a:rPr lang="zh-CN" altLang="en-US" sz="100" dirty="0">
                <a:solidFill>
                  <a:schemeClr val="bg1"/>
                </a:solidFill>
              </a:rPr>
              <a:t>素材下载：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www.1ppt.com/sucai/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背景图片：</a:t>
            </a:r>
            <a:r>
              <a:rPr lang="en-US" altLang="zh-CN" sz="100" dirty="0">
                <a:solidFill>
                  <a:schemeClr val="bg1"/>
                </a:solidFill>
              </a:rPr>
              <a:t>www.1ppt.com/beijing/      PPT</a:t>
            </a:r>
            <a:r>
              <a:rPr lang="zh-CN" altLang="en-US" sz="100" dirty="0">
                <a:solidFill>
                  <a:schemeClr val="bg1"/>
                </a:solidFill>
              </a:rPr>
              <a:t>图表下载：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www.1ppt.com/tubiao/    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优秀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        PPT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www.1ppt.com/powerpoint/      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Word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www.1ppt.com/word/              Excel</a:t>
            </a:r>
            <a:r>
              <a:rPr lang="zh-CN" altLang="en-US" sz="100" dirty="0">
                <a:solidFill>
                  <a:schemeClr val="bg1"/>
                </a:solidFill>
              </a:rPr>
              <a:t>教程：</a:t>
            </a:r>
            <a:r>
              <a:rPr lang="en-US" altLang="zh-CN" sz="100" dirty="0">
                <a:solidFill>
                  <a:schemeClr val="bg1"/>
                </a:solidFill>
              </a:rPr>
              <a:t>www.1ppt.com/excel/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资料下载：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www.1ppt.com/ziliao/                PPT</a:t>
            </a:r>
            <a:r>
              <a:rPr lang="zh-CN" altLang="en-US" sz="100" dirty="0">
                <a:solidFill>
                  <a:schemeClr val="bg1"/>
                </a:solidFill>
              </a:rPr>
              <a:t>课件下载：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www.1ppt.com/kejian/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范文下载：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www.1ppt.com/fanwen/             </a:t>
            </a:r>
            <a:r>
              <a:rPr lang="zh-CN" altLang="en-US" sz="100" dirty="0">
                <a:solidFill>
                  <a:schemeClr val="bg1"/>
                </a:solidFill>
              </a:rPr>
              <a:t>试卷下载：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www.1ppt.com/shiti/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教案下载：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www.1ppt.com/jiaoan/  </a:t>
            </a:r>
            <a:r>
              <a:rPr lang="en-US" altLang="zh-CN" sz="100" dirty="0" smtClean="0">
                <a:solidFill>
                  <a:schemeClr val="bg1"/>
                </a:solidFill>
              </a:rPr>
              <a:t>      PPT</a:t>
            </a:r>
            <a:r>
              <a:rPr lang="zh-CN" altLang="en-US" sz="100" dirty="0" smtClean="0">
                <a:solidFill>
                  <a:schemeClr val="bg1"/>
                </a:solidFill>
              </a:rPr>
              <a:t>论坛：</a:t>
            </a:r>
            <a:r>
              <a:rPr lang="en-US" altLang="zh-CN" sz="100" dirty="0" smtClean="0">
                <a:solidFill>
                  <a:schemeClr val="bg1"/>
                </a:solidFill>
              </a:rPr>
              <a:t>www.1ppt.cn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 </a:t>
            </a:r>
            <a:endParaRPr lang="zh-CN" altLang="en-US" sz="100" dirty="0">
              <a:solidFill>
                <a:schemeClr val="bg1"/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0" y="876300"/>
            <a:ext cx="12192000" cy="0"/>
          </a:xfrm>
          <a:prstGeom prst="line">
            <a:avLst/>
          </a:prstGeom>
          <a:ln w="50800">
            <a:solidFill>
              <a:srgbClr val="005D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8178165" y="2759710"/>
            <a:ext cx="3632835" cy="15696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出错原因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：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  <a:p>
            <a:pPr indent="0"/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  <a:p>
            <a:pPr indent="0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使用了兼容模式，而不是极速模式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529" y="2427869"/>
            <a:ext cx="7152005" cy="4070985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777873" y="248921"/>
            <a:ext cx="238506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 i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    常见问题</a:t>
            </a:r>
            <a:endParaRPr lang="en-US" altLang="zh-CN" sz="2800" b="1" i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755614" y="1199254"/>
            <a:ext cx="3274121" cy="873993"/>
            <a:chOff x="833694" y="1327033"/>
            <a:chExt cx="3274121" cy="873993"/>
          </a:xfrm>
        </p:grpSpPr>
        <p:sp>
          <p:nvSpPr>
            <p:cNvPr id="13" name="MH_Other_1"/>
            <p:cNvSpPr/>
            <p:nvPr>
              <p:custDataLst>
                <p:tags r:id="rId1"/>
              </p:custDataLst>
            </p:nvPr>
          </p:nvSpPr>
          <p:spPr>
            <a:xfrm>
              <a:off x="1527326" y="1407160"/>
              <a:ext cx="2580489" cy="713740"/>
            </a:xfrm>
            <a:prstGeom prst="rect">
              <a:avLst/>
            </a:prstGeom>
            <a:solidFill>
              <a:srgbClr val="005DA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zh-CN" altLang="en-US" sz="2400" b="1" kern="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网页功能异常</a:t>
              </a:r>
              <a:endParaRPr lang="zh-CN" altLang="en-US" sz="24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833694" y="1327033"/>
              <a:ext cx="873993" cy="873993"/>
            </a:xfrm>
            <a:prstGeom prst="ellipse">
              <a:avLst/>
            </a:prstGeom>
            <a:solidFill>
              <a:srgbClr val="2E74B4"/>
            </a:solidFill>
            <a:ln>
              <a:solidFill>
                <a:srgbClr val="005D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0" y="1668032"/>
            <a:ext cx="12192000" cy="3674853"/>
          </a:xfrm>
          <a:prstGeom prst="rect">
            <a:avLst/>
          </a:pr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017808" y="2996731"/>
            <a:ext cx="6553199" cy="1017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6000" dirty="0">
                <a:solidFill>
                  <a:srgbClr val="FFFFFF"/>
                </a:solidFill>
                <a:latin typeface="Britannic Bold" panose="020B0903060703020204" pitchFamily="34" charset="0"/>
              </a:rPr>
              <a:t>谢 谢！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73731"/>
  <p:tag name="MH_LIBRARY" val="GRAPHIC"/>
  <p:tag name="MH_TYPE" val="Other"/>
  <p:tag name="MH_ORDE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73731"/>
  <p:tag name="MH_LIBRARY" val="GRAPHIC"/>
  <p:tag name="MH_TYPE" val="Other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73731"/>
  <p:tag name="MH_LIBRARY" val="GRAPHIC"/>
  <p:tag name="MH_TYPE" val="Other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73731"/>
  <p:tag name="MH_LIBRARY" val="GRAPHIC"/>
  <p:tag name="MH_TYPE" val="Other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73731"/>
  <p:tag name="MH_LIBRARY" val="GRAPHIC"/>
  <p:tag name="MH_TYPE" val="Other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73731"/>
  <p:tag name="MH_LIBRARY" val="GRAPHIC"/>
  <p:tag name="MH_TYPE" val="Other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73731"/>
  <p:tag name="MH_LIBRARY" val="GRAPHIC"/>
  <p:tag name="MH_TYPE" val="Other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73731"/>
  <p:tag name="MH_LIBRARY" val="GRAPHIC"/>
  <p:tag name="MH_TYPE" val="Other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73731"/>
  <p:tag name="MH_LIBRARY" val="GRAPHIC"/>
  <p:tag name="MH_TYPE" val="Other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73731"/>
  <p:tag name="MH_LIBRARY" val="GRAPHIC"/>
  <p:tag name="MH_TYPE" val="Other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73731"/>
  <p:tag name="MH_LIBRARY" val="GRAPHIC"/>
  <p:tag name="MH_TYPE" val="Other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73731"/>
  <p:tag name="MH_LIBRARY" val="GRAPHIC"/>
  <p:tag name="MH_TYPE" val="Other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4111403"/>
  <p:tag name="MH_LIBRARY" val="GRAPHIC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4111403"/>
  <p:tag name="MH_LIBRARY" val="GRAPHIC"/>
  <p:tag name="MH_ORDER" val="Rectangle 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4111403"/>
  <p:tag name="MH_LIBRARY" val="GRAPHIC"/>
  <p:tag name="MH_ORDER" val="文本框 3"/>
</p:tagLst>
</file>

<file path=ppt/theme/theme1.xml><?xml version="1.0" encoding="utf-8"?>
<a:theme xmlns:a="http://schemas.openxmlformats.org/drawingml/2006/main" name="第一PPT模板网-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1431</Words>
  <Application>Microsoft Office PowerPoint</Application>
  <PresentationFormat>宽屏</PresentationFormat>
  <Paragraphs>184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3" baseType="lpstr">
      <vt:lpstr>仿宋</vt:lpstr>
      <vt:lpstr>宋体</vt:lpstr>
      <vt:lpstr>微软雅黑</vt:lpstr>
      <vt:lpstr>Arial</vt:lpstr>
      <vt:lpstr>Britannic Bold</vt:lpstr>
      <vt:lpstr>Calibri</vt:lpstr>
      <vt:lpstr>Calibri Light</vt:lpstr>
      <vt:lpstr>第一PPT模板网-WWW.1PPT.COM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qipeng yu</dc:creator>
  <cp:lastModifiedBy>职大</cp:lastModifiedBy>
  <cp:revision>246</cp:revision>
  <dcterms:created xsi:type="dcterms:W3CDTF">2015-08-12T09:15:00Z</dcterms:created>
  <dcterms:modified xsi:type="dcterms:W3CDTF">2017-06-30T09:11:13Z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2052-10.1.0.6554</vt:lpwstr>
  </property>
</Properties>
</file>